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mov" ContentType="video/quicktime"/>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841" r:id="rId2"/>
    <p:sldId id="858" r:id="rId3"/>
    <p:sldId id="859" r:id="rId4"/>
    <p:sldId id="853" r:id="rId5"/>
    <p:sldId id="854" r:id="rId6"/>
    <p:sldId id="855" r:id="rId7"/>
    <p:sldId id="702" r:id="rId8"/>
    <p:sldId id="701" r:id="rId9"/>
    <p:sldId id="703" r:id="rId10"/>
    <p:sldId id="704" r:id="rId11"/>
    <p:sldId id="705" r:id="rId12"/>
    <p:sldId id="706" r:id="rId13"/>
    <p:sldId id="707" r:id="rId14"/>
    <p:sldId id="709" r:id="rId15"/>
    <p:sldId id="711" r:id="rId16"/>
    <p:sldId id="719" r:id="rId17"/>
    <p:sldId id="712" r:id="rId18"/>
    <p:sldId id="713" r:id="rId19"/>
    <p:sldId id="715" r:id="rId20"/>
    <p:sldId id="844" r:id="rId21"/>
    <p:sldId id="845" r:id="rId22"/>
    <p:sldId id="846" r:id="rId23"/>
    <p:sldId id="716" r:id="rId24"/>
    <p:sldId id="717" r:id="rId25"/>
    <p:sldId id="814" r:id="rId26"/>
    <p:sldId id="834" r:id="rId27"/>
    <p:sldId id="863" r:id="rId28"/>
    <p:sldId id="861" r:id="rId29"/>
    <p:sldId id="862" r:id="rId30"/>
    <p:sldId id="847" r:id="rId31"/>
    <p:sldId id="864" r:id="rId32"/>
    <p:sldId id="865" r:id="rId33"/>
    <p:sldId id="866" r:id="rId34"/>
    <p:sldId id="849" r:id="rId35"/>
    <p:sldId id="319" r:id="rId36"/>
    <p:sldId id="639" r:id="rId37"/>
    <p:sldId id="780" r:id="rId38"/>
    <p:sldId id="779" r:id="rId39"/>
    <p:sldId id="778" r:id="rId40"/>
    <p:sldId id="840" r:id="rId41"/>
    <p:sldId id="838" r:id="rId42"/>
    <p:sldId id="676" r:id="rId43"/>
    <p:sldId id="694" r:id="rId44"/>
    <p:sldId id="726" r:id="rId45"/>
    <p:sldId id="727" r:id="rId46"/>
    <p:sldId id="721" r:id="rId47"/>
    <p:sldId id="722" r:id="rId48"/>
    <p:sldId id="723" r:id="rId49"/>
    <p:sldId id="850" r:id="rId50"/>
    <p:sldId id="860" r:id="rId51"/>
    <p:sldId id="851" r:id="rId52"/>
    <p:sldId id="857" r:id="rId53"/>
    <p:sldId id="852" r:id="rId54"/>
    <p:sldId id="867" r:id="rId55"/>
    <p:sldId id="680" r:id="rId56"/>
    <p:sldId id="681" r:id="rId57"/>
    <p:sldId id="662" r:id="rId58"/>
    <p:sldId id="835" r:id="rId59"/>
    <p:sldId id="868"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FF"/>
    <a:srgbClr val="FFDEB7"/>
    <a:srgbClr val="333399"/>
    <a:srgbClr val="800000"/>
    <a:srgbClr val="000066"/>
    <a:srgbClr val="33CC33"/>
    <a:srgbClr val="009900"/>
    <a:srgbClr val="006600"/>
    <a:srgbClr val="5A7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30" autoAdjust="0"/>
    <p:restoredTop sz="87330" autoAdjust="0"/>
  </p:normalViewPr>
  <p:slideViewPr>
    <p:cSldViewPr>
      <p:cViewPr varScale="1">
        <p:scale>
          <a:sx n="98" d="100"/>
          <a:sy n="98" d="100"/>
        </p:scale>
        <p:origin x="1626" y="84"/>
      </p:cViewPr>
      <p:guideLst>
        <p:guide orient="horz" pos="2160"/>
        <p:guide pos="2880"/>
      </p:guideLst>
    </p:cSldViewPr>
  </p:slideViewPr>
  <p:outlineViewPr>
    <p:cViewPr>
      <p:scale>
        <a:sx n="33" d="100"/>
        <a:sy n="33" d="100"/>
      </p:scale>
      <p:origin x="0" y="8292"/>
    </p:cViewPr>
    <p:sldLst>
      <p:sld r:id="rId1" collapse="1"/>
      <p:sld r:id="rId2" collapse="1"/>
    </p:sldLst>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_rels/viewProps.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slide" Target="slides/slide23.xml"/></Relationships>
</file>

<file path=ppt/charts/_rels/chart1.xml.rels><?xml version="1.0" encoding="UTF-8" standalone="yes"?>
<Relationships xmlns="http://schemas.openxmlformats.org/package/2006/relationships"><Relationship Id="rId1" Type="http://schemas.openxmlformats.org/officeDocument/2006/relationships/oleObject" Target="file:///\\Users\davepeterson\Desktop\Desktop%20Files\Backup%20-%20Dave\Fire-climate%20synthesis\OkaWen1980-Pine%20Beetle%20Kil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13002220876201"/>
          <c:y val="0.10586346146973701"/>
          <c:w val="0.81731441262149995"/>
          <c:h val="0.74281280649298598"/>
        </c:manualLayout>
      </c:layout>
      <c:barChart>
        <c:barDir val="col"/>
        <c:grouping val="clustered"/>
        <c:varyColors val="0"/>
        <c:ser>
          <c:idx val="0"/>
          <c:order val="0"/>
          <c:spPr>
            <a:solidFill>
              <a:schemeClr val="tx1">
                <a:lumMod val="50000"/>
                <a:lumOff val="50000"/>
              </a:schemeClr>
            </a:solidFill>
          </c:spPr>
          <c:invertIfNegative val="0"/>
          <c:cat>
            <c:numRef>
              <c:f>PineBeetle!$A$2:$A$38</c:f>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f>PineBeetle!$B$2:$B$38</c:f>
              <c:numCache>
                <c:formatCode>#,##0</c:formatCode>
                <c:ptCount val="37"/>
                <c:pt idx="0">
                  <c:v>22682</c:v>
                </c:pt>
                <c:pt idx="1">
                  <c:v>35775</c:v>
                </c:pt>
                <c:pt idx="2">
                  <c:v>27072</c:v>
                </c:pt>
                <c:pt idx="3">
                  <c:v>11135</c:v>
                </c:pt>
                <c:pt idx="4">
                  <c:v>11393</c:v>
                </c:pt>
                <c:pt idx="5">
                  <c:v>34731</c:v>
                </c:pt>
                <c:pt idx="6">
                  <c:v>24800</c:v>
                </c:pt>
                <c:pt idx="7">
                  <c:v>62646</c:v>
                </c:pt>
                <c:pt idx="8">
                  <c:v>93651</c:v>
                </c:pt>
                <c:pt idx="9">
                  <c:v>138806</c:v>
                </c:pt>
                <c:pt idx="10">
                  <c:v>202078</c:v>
                </c:pt>
                <c:pt idx="11">
                  <c:v>155833</c:v>
                </c:pt>
                <c:pt idx="12">
                  <c:v>126519</c:v>
                </c:pt>
                <c:pt idx="13">
                  <c:v>349589</c:v>
                </c:pt>
                <c:pt idx="14">
                  <c:v>206516</c:v>
                </c:pt>
                <c:pt idx="15">
                  <c:v>296437</c:v>
                </c:pt>
                <c:pt idx="16">
                  <c:v>110639</c:v>
                </c:pt>
                <c:pt idx="17">
                  <c:v>126432</c:v>
                </c:pt>
                <c:pt idx="18">
                  <c:v>67332</c:v>
                </c:pt>
                <c:pt idx="19">
                  <c:v>288351</c:v>
                </c:pt>
                <c:pt idx="20">
                  <c:v>209504</c:v>
                </c:pt>
                <c:pt idx="21">
                  <c:v>852821</c:v>
                </c:pt>
                <c:pt idx="22">
                  <c:v>1054042</c:v>
                </c:pt>
                <c:pt idx="23">
                  <c:v>888417</c:v>
                </c:pt>
                <c:pt idx="24">
                  <c:v>1488063</c:v>
                </c:pt>
                <c:pt idx="25">
                  <c:v>2664819</c:v>
                </c:pt>
                <c:pt idx="26">
                  <c:v>1434332</c:v>
                </c:pt>
                <c:pt idx="27">
                  <c:v>1500000</c:v>
                </c:pt>
                <c:pt idx="28">
                  <c:v>1950614</c:v>
                </c:pt>
                <c:pt idx="29">
                  <c:v>3233433</c:v>
                </c:pt>
                <c:pt idx="30">
                  <c:v>1813250</c:v>
                </c:pt>
                <c:pt idx="31">
                  <c:v>602348</c:v>
                </c:pt>
                <c:pt idx="32">
                  <c:v>903598</c:v>
                </c:pt>
                <c:pt idx="33">
                  <c:v>705901</c:v>
                </c:pt>
                <c:pt idx="34">
                  <c:v>1364393</c:v>
                </c:pt>
                <c:pt idx="35">
                  <c:v>205136</c:v>
                </c:pt>
                <c:pt idx="36">
                  <c:v>433441</c:v>
                </c:pt>
              </c:numCache>
            </c:numRef>
          </c:val>
          <c:extLst xmlns:c16r2="http://schemas.microsoft.com/office/drawing/2015/06/chart">
            <c:ext xmlns:c16="http://schemas.microsoft.com/office/drawing/2014/chart" uri="{C3380CC4-5D6E-409C-BE32-E72D297353CC}">
              <c16:uniqueId val="{00000000-6B42-0649-9BA8-445B7F1B8E67}"/>
            </c:ext>
          </c:extLst>
        </c:ser>
        <c:dLbls>
          <c:showLegendKey val="0"/>
          <c:showVal val="0"/>
          <c:showCatName val="0"/>
          <c:showSerName val="0"/>
          <c:showPercent val="0"/>
          <c:showBubbleSize val="0"/>
        </c:dLbls>
        <c:gapWidth val="150"/>
        <c:axId val="394322008"/>
        <c:axId val="394320048"/>
      </c:barChart>
      <c:catAx>
        <c:axId val="394322008"/>
        <c:scaling>
          <c:orientation val="minMax"/>
        </c:scaling>
        <c:delete val="0"/>
        <c:axPos val="b"/>
        <c:title>
          <c:tx>
            <c:rich>
              <a:bodyPr/>
              <a:lstStyle/>
              <a:p>
                <a:pPr>
                  <a:defRPr sz="1200" baseline="0"/>
                </a:pPr>
                <a:r>
                  <a:rPr lang="en-US" sz="1400" baseline="0"/>
                  <a:t>Year</a:t>
                </a:r>
              </a:p>
            </c:rich>
          </c:tx>
          <c:overlay val="0"/>
        </c:title>
        <c:numFmt formatCode="General" sourceLinked="1"/>
        <c:majorTickMark val="out"/>
        <c:minorTickMark val="none"/>
        <c:tickLblPos val="nextTo"/>
        <c:txPr>
          <a:bodyPr/>
          <a:lstStyle/>
          <a:p>
            <a:pPr>
              <a:defRPr sz="1200" baseline="0"/>
            </a:pPr>
            <a:endParaRPr lang="en-US"/>
          </a:p>
        </c:txPr>
        <c:crossAx val="394320048"/>
        <c:crossesAt val="0"/>
        <c:auto val="1"/>
        <c:lblAlgn val="ctr"/>
        <c:lblOffset val="100"/>
        <c:tickLblSkip val="5"/>
        <c:noMultiLvlLbl val="0"/>
      </c:catAx>
      <c:valAx>
        <c:axId val="394320048"/>
        <c:scaling>
          <c:orientation val="minMax"/>
        </c:scaling>
        <c:delete val="0"/>
        <c:axPos val="l"/>
        <c:title>
          <c:tx>
            <c:rich>
              <a:bodyPr rot="-5400000" vert="horz"/>
              <a:lstStyle/>
              <a:p>
                <a:pPr>
                  <a:defRPr sz="1200" baseline="0"/>
                </a:pPr>
                <a:r>
                  <a:rPr lang="en-US" sz="1400" baseline="0" dirty="0"/>
                  <a:t>Trees Killed</a:t>
                </a:r>
              </a:p>
            </c:rich>
          </c:tx>
          <c:layout>
            <c:manualLayout>
              <c:xMode val="edge"/>
              <c:yMode val="edge"/>
              <c:x val="5.2034776902887138E-2"/>
              <c:y val="0.36477225923682616"/>
            </c:manualLayout>
          </c:layout>
          <c:overlay val="0"/>
        </c:title>
        <c:numFmt formatCode="#,##0.0" sourceLinked="0"/>
        <c:majorTickMark val="out"/>
        <c:minorTickMark val="none"/>
        <c:tickLblPos val="nextTo"/>
        <c:txPr>
          <a:bodyPr/>
          <a:lstStyle/>
          <a:p>
            <a:pPr>
              <a:defRPr sz="1200" baseline="0"/>
            </a:pPr>
            <a:endParaRPr lang="en-US"/>
          </a:p>
        </c:txPr>
        <c:crossAx val="394322008"/>
        <c:crosses val="autoZero"/>
        <c:crossBetween val="between"/>
        <c:dispUnits>
          <c:builtInUnit val="millions"/>
          <c:dispUnitsLbl>
            <c:layout>
              <c:manualLayout>
                <c:xMode val="edge"/>
                <c:yMode val="edge"/>
                <c:x val="5.3236089238845138E-2"/>
                <c:y val="0.21430002018978397"/>
              </c:manualLayout>
            </c:layout>
            <c:tx>
              <c:rich>
                <a:bodyPr/>
                <a:lstStyle/>
                <a:p>
                  <a:pPr>
                    <a:defRPr/>
                  </a:pPr>
                  <a:r>
                    <a:rPr lang="fr-FR" dirty="0"/>
                    <a:t>(</a:t>
                  </a:r>
                  <a:r>
                    <a:rPr lang="fr-FR" sz="1400" dirty="0"/>
                    <a:t>millions</a:t>
                  </a:r>
                  <a:r>
                    <a:rPr lang="fr-FR" dirty="0"/>
                    <a:t>)</a:t>
                  </a:r>
                </a:p>
              </c:rich>
            </c:tx>
          </c:dispUnitsLbl>
        </c:dispUnits>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80C908-F77A-467F-AB6A-F15C8C27014A}" type="datetimeFigureOut">
              <a:rPr lang="en-US" smtClean="0"/>
              <a:pPr/>
              <a:t>11/13/2019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4184CC-C22D-42C4-93B9-64B090A27058}" type="slidenum">
              <a:rPr lang="en-US" smtClean="0"/>
              <a:pPr/>
              <a:t>‹#›</a:t>
            </a:fld>
            <a:endParaRPr lang="en-US"/>
          </a:p>
        </p:txBody>
      </p:sp>
    </p:spTree>
    <p:extLst>
      <p:ext uri="{BB962C8B-B14F-4D97-AF65-F5344CB8AC3E}">
        <p14:creationId xmlns:p14="http://schemas.microsoft.com/office/powerpoint/2010/main" val="291374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p:spPr>
        <p:txBody>
          <a:bodyPr/>
          <a:lstStyle/>
          <a:p>
            <a:fld id="{E91B6B3D-1AB1-4697-8288-559A570DA3FF}" type="slidenum">
              <a:rPr lang="en-US" smtClean="0"/>
              <a:pPr/>
              <a:t>1</a:t>
            </a:fld>
            <a:endParaRPr lang="en-US" smtClean="0"/>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71052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Plausible scenario currently considered by climate</a:t>
            </a:r>
            <a:r>
              <a:rPr lang="en-US" baseline="0" dirty="0" smtClean="0"/>
              <a:t> modelers is 8.5 W per m squared.</a:t>
            </a:r>
            <a:endParaRPr lang="en-US" dirty="0"/>
          </a:p>
        </p:txBody>
      </p:sp>
      <p:sp>
        <p:nvSpPr>
          <p:cNvPr id="4" name="Slide Number Placeholder 3"/>
          <p:cNvSpPr>
            <a:spLocks noGrp="1"/>
          </p:cNvSpPr>
          <p:nvPr>
            <p:ph type="sldNum" sz="quarter" idx="10"/>
          </p:nvPr>
        </p:nvSpPr>
        <p:spPr/>
        <p:txBody>
          <a:bodyPr/>
          <a:lstStyle/>
          <a:p>
            <a:fld id="{414184CC-C22D-42C4-93B9-64B090A27058}" type="slidenum">
              <a:rPr lang="en-US" smtClean="0"/>
              <a:pPr/>
              <a:t>11</a:t>
            </a:fld>
            <a:endParaRPr lang="en-US"/>
          </a:p>
        </p:txBody>
      </p:sp>
    </p:spTree>
    <p:extLst>
      <p:ext uri="{BB962C8B-B14F-4D97-AF65-F5344CB8AC3E}">
        <p14:creationId xmlns:p14="http://schemas.microsoft.com/office/powerpoint/2010/main" val="1854769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BFEBBE-C302-4920-925E-22FB3A0D9B31}" type="slidenum">
              <a:rPr lang="en-US"/>
              <a:pPr/>
              <a:t>14</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915133" y="4343716"/>
            <a:ext cx="5027734" cy="4113855"/>
          </a:xfrm>
        </p:spPr>
        <p:txBody>
          <a:bodyPr/>
          <a:lstStyle/>
          <a:p>
            <a:pPr marL="169804" indent="-169804">
              <a:buFontTx/>
              <a:buChar char="•"/>
            </a:pPr>
            <a:r>
              <a:rPr lang="en-US" sz="900" dirty="0"/>
              <a:t>Temperature increase spread throughout the PNW; in rural areas as well as urban areas.</a:t>
            </a:r>
          </a:p>
          <a:p>
            <a:pPr marL="169804" indent="-169804">
              <a:lnSpc>
                <a:spcPct val="125000"/>
              </a:lnSpc>
              <a:spcBef>
                <a:spcPts val="594"/>
              </a:spcBef>
              <a:buFontTx/>
              <a:buChar char="•"/>
            </a:pPr>
            <a:r>
              <a:rPr lang="en-US" sz="900" dirty="0">
                <a:solidFill>
                  <a:srgbClr val="000000"/>
                </a:solidFill>
                <a:cs typeface="Times New Roman" pitchFamily="-128" charset="0"/>
                <a:sym typeface="Times New Roman" pitchFamily="-128" charset="0"/>
              </a:rPr>
              <a:t>Each dot represents a station with data going back at least to 1920, size of dot shows magnitude of linear trend. Most trends in the 1-3</a:t>
            </a:r>
            <a:r>
              <a:rPr lang="en-US" sz="900" dirty="0">
                <a:solidFill>
                  <a:srgbClr val="000000"/>
                </a:solidFill>
                <a:cs typeface="Times New Roman" pitchFamily="-128" charset="0"/>
                <a:sym typeface="Symbol" pitchFamily="-128" charset="2"/>
              </a:rPr>
              <a:t></a:t>
            </a:r>
            <a:r>
              <a:rPr lang="en-US" sz="900" dirty="0">
                <a:solidFill>
                  <a:srgbClr val="000000"/>
                </a:solidFill>
                <a:cs typeface="Times New Roman" pitchFamily="-128" charset="0"/>
                <a:sym typeface="Times New Roman" pitchFamily="-128" charset="0"/>
              </a:rPr>
              <a:t>F range. These data have been quality-controlled and corrected by the National Climate Data Center.  This includes removing the “urban warming” effect, which is statistically estimated and is very small.</a:t>
            </a:r>
          </a:p>
          <a:p>
            <a:pPr marL="169804" indent="-169804">
              <a:buFontTx/>
              <a:buChar char="•"/>
            </a:pPr>
            <a:r>
              <a:rPr lang="en-US" sz="900" dirty="0"/>
              <a:t>Small + and – in the figure: denote tiny increases (+) or decreases (-) in temperature on the order of 0.3 degrees C or less</a:t>
            </a:r>
          </a:p>
          <a:p>
            <a:pPr marL="169804" indent="-169804">
              <a:buFontTx/>
              <a:buChar char="•"/>
            </a:pPr>
            <a:r>
              <a:rPr lang="en-US" sz="900" dirty="0"/>
              <a:t>154 stations analyzed for the trends analysis.</a:t>
            </a:r>
          </a:p>
          <a:p>
            <a:pPr marL="169804" indent="-169804">
              <a:buFontTx/>
              <a:buChar char="•"/>
            </a:pPr>
            <a:r>
              <a:rPr lang="en-US" sz="900" dirty="0"/>
              <a:t>Much of the 20</a:t>
            </a:r>
            <a:r>
              <a:rPr lang="en-US" sz="900" baseline="30000" dirty="0"/>
              <a:t>th</a:t>
            </a:r>
            <a:r>
              <a:rPr lang="en-US" sz="900" dirty="0"/>
              <a:t> century warming took place in the second half of the 20</a:t>
            </a:r>
            <a:r>
              <a:rPr lang="en-US" sz="900" baseline="30000" dirty="0"/>
              <a:t>th</a:t>
            </a:r>
            <a:r>
              <a:rPr lang="en-US" sz="900" dirty="0"/>
              <a:t> century (+ </a:t>
            </a:r>
            <a:r>
              <a:rPr lang="en-US" sz="900" dirty="0">
                <a:sym typeface="Symbol" pitchFamily="-128" charset="2"/>
              </a:rPr>
              <a:t>1.6°F from 1950 to 2000)</a:t>
            </a:r>
          </a:p>
          <a:p>
            <a:pPr marL="169804" indent="-169804">
              <a:buFontTx/>
              <a:buChar char="•"/>
            </a:pPr>
            <a:r>
              <a:rPr lang="en-US" sz="900" dirty="0"/>
              <a:t>Winter warmed 2.7 </a:t>
            </a:r>
            <a:r>
              <a:rPr lang="en-US" sz="900" dirty="0">
                <a:sym typeface="Symbol" pitchFamily="-128" charset="2"/>
              </a:rPr>
              <a:t>F  (1.3 C) since 1950; approx. 1/3 of the winter warming was due to natural variation in North Pacific climate</a:t>
            </a:r>
          </a:p>
          <a:p>
            <a:pPr marL="169804" indent="-169804">
              <a:buFontTx/>
              <a:buChar char="•"/>
            </a:pPr>
            <a:endParaRPr lang="en-US" sz="900" dirty="0"/>
          </a:p>
        </p:txBody>
      </p:sp>
    </p:spTree>
    <p:extLst>
      <p:ext uri="{BB962C8B-B14F-4D97-AF65-F5344CB8AC3E}">
        <p14:creationId xmlns:p14="http://schemas.microsoft.com/office/powerpoint/2010/main" val="1824199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4B4C356D-ADD4-48EF-BAC9-3AB046A1A286}" type="slidenum">
              <a:rPr lang="en-US"/>
              <a:pPr/>
              <a:t>15</a:t>
            </a:fld>
            <a:endParaRPr lang="en-US"/>
          </a:p>
        </p:txBody>
      </p:sp>
      <p:sp>
        <p:nvSpPr>
          <p:cNvPr id="56323" name="Slide Image Placeholder 1"/>
          <p:cNvSpPr>
            <a:spLocks noGrp="1" noRot="1" noChangeAspect="1" noTextEdit="1"/>
          </p:cNvSpPr>
          <p:nvPr>
            <p:ph type="sldImg"/>
          </p:nvPr>
        </p:nvSpPr>
        <p:spPr>
          <a:xfrm>
            <a:off x="1144588" y="685800"/>
            <a:ext cx="4570412" cy="3429000"/>
          </a:xfrm>
          <a:ln/>
        </p:spPr>
      </p:sp>
      <p:sp>
        <p:nvSpPr>
          <p:cNvPr id="56324" name="Notes Placeholder 2"/>
          <p:cNvSpPr>
            <a:spLocks noGrp="1"/>
          </p:cNvSpPr>
          <p:nvPr>
            <p:ph type="body" idx="1"/>
          </p:nvPr>
        </p:nvSpPr>
        <p:spPr>
          <a:noFill/>
          <a:ln/>
        </p:spPr>
        <p:txBody>
          <a:bodyPr lIns="91409" tIns="45704" rIns="91409" bIns="45704">
            <a:normAutofit fontScale="92500" lnSpcReduction="20000"/>
          </a:bodyPr>
          <a:lstStyle/>
          <a:p>
            <a:pPr eaLnBrk="1" hangingPunct="1">
              <a:spcBef>
                <a:spcPct val="0"/>
              </a:spcBef>
            </a:pPr>
            <a:r>
              <a:rPr lang="en-US" b="1" dirty="0"/>
              <a:t>So how is climate in the PNW projected to change?</a:t>
            </a:r>
          </a:p>
          <a:p>
            <a:pPr eaLnBrk="1" hangingPunct="1">
              <a:spcBef>
                <a:spcPct val="0"/>
              </a:spcBef>
            </a:pPr>
            <a:endParaRPr lang="en-US" dirty="0"/>
          </a:p>
          <a:p>
            <a:pPr eaLnBrk="1" hangingPunct="1">
              <a:spcBef>
                <a:spcPct val="0"/>
              </a:spcBef>
            </a:pPr>
            <a:r>
              <a:rPr lang="en-US" dirty="0"/>
              <a:t>The average warming rate in the Pacific Northwest during the next century is expected to be in the range 0.1-0.6°C (0.2-1.0°F) per decade, with a best estimate of 0.3°C (0.5°F) per decade. For comparison, observed warming in the </a:t>
            </a:r>
            <a:r>
              <a:rPr lang="en-US" b="1" dirty="0"/>
              <a:t>second half </a:t>
            </a:r>
            <a:r>
              <a:rPr lang="en-US" dirty="0"/>
              <a:t>of the 20th century was approximately 0.2°C (about 0.4°F)  per decade. The warming trend for the 20</a:t>
            </a:r>
            <a:r>
              <a:rPr lang="en-US" baseline="30000" dirty="0"/>
              <a:t>th</a:t>
            </a:r>
            <a:r>
              <a:rPr lang="en-US" dirty="0"/>
              <a:t> century overall was 0.15°F  per decade. In every scenario, the future warming greatly exceeds natural variability.  For precipitation this is not the case; the range of simulated precipitation could increase substantially or decrease substantially but the weighted-average annual mean change is small throughout the 21</a:t>
            </a:r>
            <a:r>
              <a:rPr lang="en-US" baseline="30000" dirty="0"/>
              <a:t>st</a:t>
            </a:r>
            <a:r>
              <a:rPr lang="en-US" dirty="0"/>
              <a:t> Century.</a:t>
            </a:r>
          </a:p>
          <a:p>
            <a:pPr eaLnBrk="1" hangingPunct="1">
              <a:spcBef>
                <a:spcPct val="0"/>
              </a:spcBef>
            </a:pPr>
            <a:r>
              <a:rPr lang="en-US" dirty="0"/>
              <a:t> </a:t>
            </a:r>
          </a:p>
          <a:p>
            <a:pPr eaLnBrk="1" hangingPunct="1">
              <a:spcBef>
                <a:spcPct val="0"/>
              </a:spcBef>
            </a:pPr>
            <a:r>
              <a:rPr lang="en-US" b="1" dirty="0"/>
              <a:t>Figure: </a:t>
            </a:r>
            <a:r>
              <a:rPr lang="en-US" dirty="0"/>
              <a:t>Smoothed traces in temperature for the 39 model simulations, relative to the 1970-99 mean. The smooth curve for each scenario is the Reliability Ensemble Average (REA) value, calculated for each year. The average provided above each box is the REA for that decade; the low and high values represent the lowest and highest value from either scenario (B1 or A1B) </a:t>
            </a:r>
            <a:endParaRPr lang="en-US" b="1" dirty="0"/>
          </a:p>
          <a:p>
            <a:pPr eaLnBrk="1" hangingPunct="1">
              <a:spcBef>
                <a:spcPct val="0"/>
              </a:spcBef>
            </a:pPr>
            <a:endParaRPr lang="en-US" b="1" dirty="0"/>
          </a:p>
          <a:p>
            <a:pPr eaLnBrk="1" hangingPunct="1">
              <a:spcBef>
                <a:spcPct val="0"/>
              </a:spcBef>
            </a:pPr>
            <a:r>
              <a:rPr lang="en-US" b="1" dirty="0"/>
              <a:t>2020s* 	temperature 	precipitation</a:t>
            </a:r>
          </a:p>
          <a:p>
            <a:pPr eaLnBrk="1" hangingPunct="1">
              <a:spcBef>
                <a:spcPct val="0"/>
              </a:spcBef>
            </a:pPr>
            <a:r>
              <a:rPr lang="en-US" dirty="0"/>
              <a:t>low 	0.6°C (1.1°F) 	-9%</a:t>
            </a:r>
          </a:p>
          <a:p>
            <a:pPr eaLnBrk="1" hangingPunct="1">
              <a:spcBef>
                <a:spcPct val="0"/>
              </a:spcBef>
            </a:pPr>
            <a:r>
              <a:rPr lang="en-US" dirty="0"/>
              <a:t>average* 	1.2°C (2.2°F) 	+1%</a:t>
            </a:r>
          </a:p>
          <a:p>
            <a:pPr eaLnBrk="1" hangingPunct="1">
              <a:spcBef>
                <a:spcPct val="0"/>
              </a:spcBef>
            </a:pPr>
            <a:r>
              <a:rPr lang="en-US" dirty="0"/>
              <a:t>high 	1.9°C (3.4°F) 	+12%</a:t>
            </a:r>
          </a:p>
          <a:p>
            <a:pPr eaLnBrk="1" hangingPunct="1">
              <a:spcBef>
                <a:spcPct val="0"/>
              </a:spcBef>
            </a:pPr>
            <a:r>
              <a:rPr lang="en-US" b="1" dirty="0"/>
              <a:t>2040s* 	temperature 	precipitation</a:t>
            </a:r>
          </a:p>
          <a:p>
            <a:pPr eaLnBrk="1" hangingPunct="1">
              <a:spcBef>
                <a:spcPct val="0"/>
              </a:spcBef>
            </a:pPr>
            <a:r>
              <a:rPr lang="en-US" dirty="0"/>
              <a:t>low 	0.9°C (1.6°F) 	-11%</a:t>
            </a:r>
          </a:p>
          <a:p>
            <a:pPr eaLnBrk="1" hangingPunct="1">
              <a:spcBef>
                <a:spcPct val="0"/>
              </a:spcBef>
            </a:pPr>
            <a:r>
              <a:rPr lang="en-US" dirty="0"/>
              <a:t>average* 	2.0°C (3.5°F) 	+2%</a:t>
            </a:r>
          </a:p>
          <a:p>
            <a:pPr eaLnBrk="1" hangingPunct="1">
              <a:spcBef>
                <a:spcPct val="0"/>
              </a:spcBef>
            </a:pPr>
            <a:r>
              <a:rPr lang="en-US" dirty="0"/>
              <a:t>high 	2.9°C (5.2°F) 	+12%</a:t>
            </a:r>
          </a:p>
          <a:p>
            <a:pPr eaLnBrk="1" hangingPunct="1">
              <a:spcBef>
                <a:spcPct val="0"/>
              </a:spcBef>
            </a:pPr>
            <a:r>
              <a:rPr lang="en-US" b="1" dirty="0"/>
              <a:t>2080s* 	temperature 	precipitation</a:t>
            </a:r>
          </a:p>
          <a:p>
            <a:pPr eaLnBrk="1" hangingPunct="1">
              <a:spcBef>
                <a:spcPct val="0"/>
              </a:spcBef>
            </a:pPr>
            <a:r>
              <a:rPr lang="en-US" dirty="0"/>
              <a:t>low 	1.6°C (2.8°F) 	-10%</a:t>
            </a:r>
          </a:p>
          <a:p>
            <a:pPr eaLnBrk="1" hangingPunct="1">
              <a:spcBef>
                <a:spcPct val="0"/>
              </a:spcBef>
            </a:pPr>
            <a:r>
              <a:rPr lang="en-US" dirty="0"/>
              <a:t>average* 	3.3°C (5.9°F) 	+4%</a:t>
            </a:r>
          </a:p>
          <a:p>
            <a:pPr eaLnBrk="1" hangingPunct="1">
              <a:spcBef>
                <a:spcPct val="0"/>
              </a:spcBef>
            </a:pPr>
            <a:r>
              <a:rPr lang="en-US" dirty="0"/>
              <a:t>high 	5.4°C (9.7°F) 	+20%</a:t>
            </a:r>
          </a:p>
          <a:p>
            <a:pPr eaLnBrk="1" hangingPunct="1">
              <a:spcBef>
                <a:spcPct val="0"/>
              </a:spcBef>
            </a:pPr>
            <a:endParaRPr lang="en-US" dirty="0"/>
          </a:p>
        </p:txBody>
      </p:sp>
      <p:sp>
        <p:nvSpPr>
          <p:cNvPr id="56325" name="Slide Number Placeholder 3"/>
          <p:cNvSpPr txBox="1">
            <a:spLocks noGrp="1"/>
          </p:cNvSpPr>
          <p:nvPr/>
        </p:nvSpPr>
        <p:spPr bwMode="auto">
          <a:xfrm>
            <a:off x="3884414" y="8685894"/>
            <a:ext cx="2972098" cy="456595"/>
          </a:xfrm>
          <a:prstGeom prst="rect">
            <a:avLst/>
          </a:prstGeom>
          <a:noFill/>
          <a:ln w="9525">
            <a:noFill/>
            <a:miter lim="800000"/>
            <a:headEnd/>
            <a:tailEnd/>
          </a:ln>
        </p:spPr>
        <p:txBody>
          <a:bodyPr lIns="91409" tIns="45704" rIns="91409" bIns="45704" anchor="b"/>
          <a:lstStyle/>
          <a:p>
            <a:pPr algn="r" defTabSz="914485"/>
            <a:fld id="{4BC08A3F-2BCB-4141-8C18-C52AB6F7DF31}" type="slidenum">
              <a:rPr lang="en-US" sz="1200"/>
              <a:pPr algn="r" defTabSz="914485"/>
              <a:t>15</a:t>
            </a:fld>
            <a:endParaRPr lang="en-US" sz="1200" dirty="0"/>
          </a:p>
        </p:txBody>
      </p:sp>
    </p:spTree>
    <p:extLst>
      <p:ext uri="{BB962C8B-B14F-4D97-AF65-F5344CB8AC3E}">
        <p14:creationId xmlns:p14="http://schemas.microsoft.com/office/powerpoint/2010/main" val="3349458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0D6C17-63AD-E347-AD63-B117FE619948}" type="slidenum">
              <a:rPr lang="en-US">
                <a:solidFill>
                  <a:prstClr val="black"/>
                </a:solidFill>
              </a:rPr>
              <a:pPr/>
              <a:t>19</a:t>
            </a:fld>
            <a:endParaRPr lang="en-US">
              <a:solidFill>
                <a:prstClr val="black"/>
              </a:solidFill>
            </a:endParaRPr>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93945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CB5ADC15-CB8F-42A9-9143-9AB482B5C982}" type="slidenum">
              <a:rPr lang="en-US" smtClean="0">
                <a:latin typeface="Arial" pitchFamily="34" charset="0"/>
              </a:rPr>
              <a:pPr/>
              <a:t>20</a:t>
            </a:fld>
            <a:endParaRPr lang="en-US" smtClean="0">
              <a:latin typeface="Arial"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dirty="0" smtClean="0">
                <a:latin typeface="Arial" pitchFamily="34" charset="0"/>
              </a:rPr>
              <a:t>Many ecosystem processes are either directly or indirectly tied to climate, and so climatic change is likely to affect them in the future. </a:t>
            </a:r>
          </a:p>
          <a:p>
            <a:pPr eaLnBrk="1" hangingPunct="1"/>
            <a:r>
              <a:rPr lang="en-US" dirty="0" smtClean="0">
                <a:latin typeface="Arial" pitchFamily="34" charset="0"/>
              </a:rPr>
              <a:t>Land managers need information</a:t>
            </a:r>
            <a:r>
              <a:rPr lang="en-US" baseline="0" dirty="0" smtClean="0">
                <a:latin typeface="Arial" pitchFamily="34" charset="0"/>
              </a:rPr>
              <a:t> to assess potential impacts of climate change on these processes in order to adapt management to climate change.</a:t>
            </a:r>
          </a:p>
          <a:p>
            <a:pPr eaLnBrk="1" hangingPunct="1"/>
            <a:r>
              <a:rPr lang="en-US" baseline="0" dirty="0" smtClean="0">
                <a:latin typeface="Arial" pitchFamily="34" charset="0"/>
              </a:rPr>
              <a:t>The hydrologic cycle</a:t>
            </a:r>
          </a:p>
          <a:p>
            <a:pPr eaLnBrk="1" hangingPunct="1"/>
            <a:endParaRPr lang="en-US" sz="1200" kern="1200" dirty="0" smtClean="0">
              <a:solidFill>
                <a:schemeClr val="tx1"/>
              </a:solidFill>
              <a:effectLst/>
              <a:latin typeface="+mn-lt"/>
              <a:ea typeface="+mn-ea"/>
              <a:cs typeface="+mn-cs"/>
            </a:endParaRPr>
          </a:p>
          <a:p>
            <a:pPr eaLnBrk="1" hangingPunct="1"/>
            <a:endParaRPr lang="en-US" dirty="0" smtClean="0">
              <a:latin typeface="Arial" pitchFamily="34" charset="0"/>
            </a:endParaRPr>
          </a:p>
        </p:txBody>
      </p:sp>
    </p:spTree>
    <p:extLst>
      <p:ext uri="{BB962C8B-B14F-4D97-AF65-F5344CB8AC3E}">
        <p14:creationId xmlns:p14="http://schemas.microsoft.com/office/powerpoint/2010/main" val="2391529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CB5ADC15-CB8F-42A9-9143-9AB482B5C982}" type="slidenum">
              <a:rPr lang="en-US" smtClean="0">
                <a:latin typeface="Arial" pitchFamily="34" charset="0"/>
              </a:rPr>
              <a:pPr/>
              <a:t>21</a:t>
            </a:fld>
            <a:endParaRPr lang="en-US" smtClean="0">
              <a:latin typeface="Arial"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dirty="0" smtClean="0">
                <a:latin typeface="Arial" pitchFamily="34" charset="0"/>
              </a:rPr>
              <a:t>Many ecosystem processes are either directly or indirectly tied to climate, and so climatic change is likely to affect them in the future. </a:t>
            </a:r>
          </a:p>
          <a:p>
            <a:pPr eaLnBrk="1" hangingPunct="1"/>
            <a:r>
              <a:rPr lang="en-US" dirty="0" smtClean="0">
                <a:latin typeface="Arial" pitchFamily="34" charset="0"/>
              </a:rPr>
              <a:t>Land managers need information</a:t>
            </a:r>
            <a:r>
              <a:rPr lang="en-US" baseline="0" dirty="0" smtClean="0">
                <a:latin typeface="Arial" pitchFamily="34" charset="0"/>
              </a:rPr>
              <a:t> to assess potential impacts of climate change on these processes in order to adapt management to climate change.</a:t>
            </a:r>
          </a:p>
          <a:p>
            <a:pPr eaLnBrk="1" hangingPunct="1"/>
            <a:r>
              <a:rPr lang="en-US" baseline="0" dirty="0" smtClean="0">
                <a:latin typeface="Arial" pitchFamily="34" charset="0"/>
              </a:rPr>
              <a:t>The hydrologic cycle</a:t>
            </a:r>
          </a:p>
          <a:p>
            <a:pPr eaLnBrk="1" hangingPunct="1"/>
            <a:r>
              <a:rPr lang="en-US" baseline="0" dirty="0" smtClean="0">
                <a:latin typeface="Arial" pitchFamily="34" charset="0"/>
              </a:rPr>
              <a:t>Biogeochemical cycles</a:t>
            </a:r>
          </a:p>
          <a:p>
            <a:pPr eaLnBrk="1" hangingPunct="1"/>
            <a:r>
              <a:rPr lang="en-US" baseline="0" dirty="0" smtClean="0">
                <a:latin typeface="Arial" pitchFamily="34" charset="0"/>
              </a:rPr>
              <a:t>Plant establishment, growth and mortality</a:t>
            </a:r>
          </a:p>
          <a:p>
            <a:pPr eaLnBrk="1" hangingPunct="1"/>
            <a:endParaRPr lang="en-US" dirty="0" smtClean="0">
              <a:latin typeface="Arial" pitchFamily="34" charset="0"/>
            </a:endParaRPr>
          </a:p>
        </p:txBody>
      </p:sp>
    </p:spTree>
    <p:extLst>
      <p:ext uri="{BB962C8B-B14F-4D97-AF65-F5344CB8AC3E}">
        <p14:creationId xmlns:p14="http://schemas.microsoft.com/office/powerpoint/2010/main" val="1436173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CB5ADC15-CB8F-42A9-9143-9AB482B5C982}" type="slidenum">
              <a:rPr lang="en-US" smtClean="0">
                <a:latin typeface="Arial" pitchFamily="34" charset="0"/>
              </a:rPr>
              <a:pPr/>
              <a:t>22</a:t>
            </a:fld>
            <a:endParaRPr lang="en-US" smtClean="0">
              <a:latin typeface="Arial"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dirty="0" smtClean="0">
                <a:latin typeface="Arial" pitchFamily="34" charset="0"/>
              </a:rPr>
              <a:t>Many ecosystem processes are either directly or indirectly tied to climate, and so climatic change is likely to affect them in the future. </a:t>
            </a:r>
          </a:p>
          <a:p>
            <a:pPr eaLnBrk="1" hangingPunct="1"/>
            <a:r>
              <a:rPr lang="en-US" dirty="0" smtClean="0">
                <a:latin typeface="Arial" pitchFamily="34" charset="0"/>
              </a:rPr>
              <a:t>Land managers need information</a:t>
            </a:r>
            <a:r>
              <a:rPr lang="en-US" baseline="0" dirty="0" smtClean="0">
                <a:latin typeface="Arial" pitchFamily="34" charset="0"/>
              </a:rPr>
              <a:t> to assess potential impacts of climate change on these processes in order to adapt management to climate change.</a:t>
            </a:r>
          </a:p>
          <a:p>
            <a:pPr eaLnBrk="1" hangingPunct="1"/>
            <a:r>
              <a:rPr lang="en-US" baseline="0" dirty="0" smtClean="0">
                <a:latin typeface="Arial" pitchFamily="34" charset="0"/>
              </a:rPr>
              <a:t>The hydrologic cycle</a:t>
            </a:r>
          </a:p>
          <a:p>
            <a:pPr eaLnBrk="1" hangingPunct="1"/>
            <a:r>
              <a:rPr lang="en-US" baseline="0" dirty="0" smtClean="0">
                <a:latin typeface="Arial" pitchFamily="34" charset="0"/>
              </a:rPr>
              <a:t>Biogeochemical cycles</a:t>
            </a:r>
          </a:p>
          <a:p>
            <a:pPr eaLnBrk="1" hangingPunct="1"/>
            <a:r>
              <a:rPr lang="en-US" baseline="0" dirty="0" smtClean="0">
                <a:latin typeface="Arial" pitchFamily="34" charset="0"/>
              </a:rPr>
              <a:t>Plant establishment, growth and mortality</a:t>
            </a:r>
          </a:p>
          <a:p>
            <a:pPr eaLnBrk="1" hangingPunct="1"/>
            <a:r>
              <a:rPr lang="en-US" baseline="0" dirty="0" smtClean="0">
                <a:latin typeface="Arial" pitchFamily="34" charset="0"/>
              </a:rPr>
              <a:t>Disturbance – drought, fire, insects, flooding, </a:t>
            </a:r>
            <a:r>
              <a:rPr lang="en-US" baseline="0" dirty="0" err="1" smtClean="0">
                <a:latin typeface="Arial" pitchFamily="34" charset="0"/>
              </a:rPr>
              <a:t>invasives</a:t>
            </a:r>
            <a:endParaRPr lang="en-US" baseline="0" dirty="0" smtClean="0">
              <a:latin typeface="Arial" pitchFamily="34" charset="0"/>
            </a:endParaRPr>
          </a:p>
          <a:p>
            <a:pPr eaLnBrk="1" hangingPunct="1"/>
            <a:endParaRPr lang="en-US" dirty="0" smtClean="0">
              <a:latin typeface="Arial" pitchFamily="34" charset="0"/>
            </a:endParaRPr>
          </a:p>
        </p:txBody>
      </p:sp>
    </p:spTree>
    <p:extLst>
      <p:ext uri="{BB962C8B-B14F-4D97-AF65-F5344CB8AC3E}">
        <p14:creationId xmlns:p14="http://schemas.microsoft.com/office/powerpoint/2010/main" val="2401183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19301E-88C2-4B1F-ABCB-BCB3723CE5BD}" type="slidenum">
              <a:rPr lang="en-US"/>
              <a:pPr/>
              <a:t>23</a:t>
            </a:fld>
            <a:endParaRPr lang="en-US"/>
          </a:p>
        </p:txBody>
      </p:sp>
      <p:sp>
        <p:nvSpPr>
          <p:cNvPr id="373762" name="Rectangle 2"/>
          <p:cNvSpPr>
            <a:spLocks noGrp="1" noRot="1" noChangeAspect="1" noChangeArrowheads="1" noTextEdit="1"/>
          </p:cNvSpPr>
          <p:nvPr>
            <p:ph type="sldImg"/>
          </p:nvPr>
        </p:nvSpPr>
        <p:spPr>
          <a:ln/>
        </p:spPr>
      </p:sp>
      <p:sp>
        <p:nvSpPr>
          <p:cNvPr id="373763" name="Rectangle 3"/>
          <p:cNvSpPr>
            <a:spLocks noGrp="1" noChangeArrowheads="1"/>
          </p:cNvSpPr>
          <p:nvPr>
            <p:ph type="body" idx="1"/>
          </p:nvPr>
        </p:nvSpPr>
        <p:spPr/>
        <p:txBody>
          <a:bodyPr/>
          <a:lstStyle/>
          <a:p>
            <a:r>
              <a:rPr lang="en-US"/>
              <a:t>Looking a little closer to home…These pictures show the South Cascade glacier in 1928 and 2000.  The glacier has retreated and thinned substantially, leaving a glacial lake in its place.  Glacial retreats have occurred around the world.</a:t>
            </a:r>
          </a:p>
          <a:p>
            <a:endParaRPr lang="en-US"/>
          </a:p>
        </p:txBody>
      </p:sp>
    </p:spTree>
    <p:extLst>
      <p:ext uri="{BB962C8B-B14F-4D97-AF65-F5344CB8AC3E}">
        <p14:creationId xmlns:p14="http://schemas.microsoft.com/office/powerpoint/2010/main" val="3007134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19301E-88C2-4B1F-ABCB-BCB3723CE5BD}" type="slidenum">
              <a:rPr lang="en-US"/>
              <a:pPr/>
              <a:t>24</a:t>
            </a:fld>
            <a:endParaRPr lang="en-US"/>
          </a:p>
        </p:txBody>
      </p:sp>
      <p:sp>
        <p:nvSpPr>
          <p:cNvPr id="373762" name="Rectangle 2"/>
          <p:cNvSpPr>
            <a:spLocks noGrp="1" noRot="1" noChangeAspect="1" noChangeArrowheads="1" noTextEdit="1"/>
          </p:cNvSpPr>
          <p:nvPr>
            <p:ph type="sldImg"/>
          </p:nvPr>
        </p:nvSpPr>
        <p:spPr>
          <a:ln/>
        </p:spPr>
      </p:sp>
      <p:sp>
        <p:nvSpPr>
          <p:cNvPr id="373763" name="Rectangle 3"/>
          <p:cNvSpPr>
            <a:spLocks noGrp="1" noChangeArrowheads="1"/>
          </p:cNvSpPr>
          <p:nvPr>
            <p:ph type="body" idx="1"/>
          </p:nvPr>
        </p:nvSpPr>
        <p:spPr/>
        <p:txBody>
          <a:bodyPr/>
          <a:lstStyle/>
          <a:p>
            <a:r>
              <a:rPr lang="en-US"/>
              <a:t>Looking a little closer to home…These pictures show the South Cascade glacier in 1928 and 2000.  The glacier has retreated and thinned substantially, leaving a glacial lake in its place.  Glacial retreats have occurred around the world.</a:t>
            </a:r>
          </a:p>
          <a:p>
            <a:endParaRPr lang="en-US"/>
          </a:p>
        </p:txBody>
      </p:sp>
    </p:spTree>
    <p:extLst>
      <p:ext uri="{BB962C8B-B14F-4D97-AF65-F5344CB8AC3E}">
        <p14:creationId xmlns:p14="http://schemas.microsoft.com/office/powerpoint/2010/main" val="2650157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E568-3BF8-684F-BF51-2383A2AD667D}" type="slidenum">
              <a:rPr lang="en-US">
                <a:solidFill>
                  <a:prstClr val="black"/>
                </a:solidFill>
              </a:rPr>
              <a:pPr/>
              <a:t>25</a:t>
            </a:fld>
            <a:endParaRPr lang="en-US">
              <a:solidFill>
                <a:prstClr val="black"/>
              </a:solidFill>
            </a:endParaRPr>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17595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The four hottest years on record have come in the decade of the 2010s</a:t>
            </a:r>
          </a:p>
          <a:p>
            <a:r>
              <a:rPr lang="en-US" sz="1200" b="0" kern="1200" dirty="0" smtClean="0">
                <a:solidFill>
                  <a:schemeClr val="tx1"/>
                </a:solidFill>
                <a:effectLst/>
                <a:latin typeface="+mn-lt"/>
                <a:ea typeface="+mn-ea"/>
                <a:cs typeface="+mn-cs"/>
              </a:rPr>
              <a:t>Of the 10 hottest years on record, only two came before 1998 (1934, 1921)</a:t>
            </a:r>
          </a:p>
          <a:p>
            <a:r>
              <a:rPr lang="en-US" sz="1200" b="0" kern="1200" dirty="0" smtClean="0">
                <a:solidFill>
                  <a:schemeClr val="tx1"/>
                </a:solidFill>
                <a:effectLst/>
                <a:latin typeface="+mn-lt"/>
                <a:ea typeface="+mn-ea"/>
                <a:cs typeface="+mn-cs"/>
              </a:rPr>
              <a:t>Five states had their hottest year on record in 2017</a:t>
            </a:r>
          </a:p>
          <a:p>
            <a:r>
              <a:rPr lang="en-US" sz="1200" b="0" kern="1200" dirty="0" smtClean="0">
                <a:solidFill>
                  <a:schemeClr val="tx1"/>
                </a:solidFill>
                <a:effectLst/>
                <a:latin typeface="+mn-lt"/>
                <a:ea typeface="+mn-ea"/>
                <a:cs typeface="+mn-cs"/>
              </a:rPr>
              <a:t>2018 came in 4</a:t>
            </a:r>
            <a:r>
              <a:rPr lang="en-US" sz="1200" b="0" kern="1200" baseline="30000" dirty="0" smtClean="0">
                <a:solidFill>
                  <a:schemeClr val="tx1"/>
                </a:solidFill>
                <a:effectLst/>
                <a:latin typeface="+mn-lt"/>
                <a:ea typeface="+mn-ea"/>
                <a:cs typeface="+mn-cs"/>
              </a:rPr>
              <a:t>th</a:t>
            </a:r>
            <a:r>
              <a:rPr lang="en-US" sz="1200" b="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July 2019 was hottest on record for the globe</a:t>
            </a:r>
          </a:p>
          <a:p>
            <a:endParaRPr lang="en-US" dirty="0"/>
          </a:p>
        </p:txBody>
      </p:sp>
      <p:sp>
        <p:nvSpPr>
          <p:cNvPr id="4" name="Slide Number Placeholder 3"/>
          <p:cNvSpPr>
            <a:spLocks noGrp="1"/>
          </p:cNvSpPr>
          <p:nvPr>
            <p:ph type="sldNum" sz="quarter" idx="10"/>
          </p:nvPr>
        </p:nvSpPr>
        <p:spPr/>
        <p:txBody>
          <a:bodyPr/>
          <a:lstStyle/>
          <a:p>
            <a:fld id="{414184CC-C22D-42C4-93B9-64B090A27058}" type="slidenum">
              <a:rPr lang="en-US" smtClean="0"/>
              <a:pPr/>
              <a:t>2</a:t>
            </a:fld>
            <a:endParaRPr lang="en-US"/>
          </a:p>
        </p:txBody>
      </p:sp>
    </p:spTree>
    <p:extLst>
      <p:ext uri="{BB962C8B-B14F-4D97-AF65-F5344CB8AC3E}">
        <p14:creationId xmlns:p14="http://schemas.microsoft.com/office/powerpoint/2010/main" val="1588670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E568-3BF8-684F-BF51-2383A2AD667D}" type="slidenum">
              <a:rPr lang="en-US">
                <a:solidFill>
                  <a:prstClr val="black"/>
                </a:solidFill>
              </a:rPr>
              <a:pPr/>
              <a:t>26</a:t>
            </a:fld>
            <a:endParaRPr lang="en-US">
              <a:solidFill>
                <a:prstClr val="black"/>
              </a:solidFill>
            </a:endParaRPr>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36993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3A7F2EC1-C955-43F8-A49F-542B30BDB3FD}" type="slidenum">
              <a:rPr lang="en-US"/>
              <a:pPr/>
              <a:t>27</a:t>
            </a:fld>
            <a:endParaRPr lang="en-US"/>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lIns="90544" tIns="45273" rIns="90544" bIns="45273"/>
          <a:lstStyle/>
          <a:p>
            <a:r>
              <a:rPr lang="en-US" smtClean="0"/>
              <a:t>Projected changes in the B1 scenario for the 2080s are similar to those for A1B 2040s</a:t>
            </a:r>
          </a:p>
          <a:p>
            <a:r>
              <a:rPr lang="en-US" smtClean="0"/>
              <a:t>Also note that these maps are showing ratios of snowpack to total oct-mar precipitation, so they aren’t accurately depicting streamflow</a:t>
            </a:r>
          </a:p>
          <a:p>
            <a:r>
              <a:rPr lang="en-US" smtClean="0"/>
              <a:t>Patterns for basins that cross into neighboring states or Canada</a:t>
            </a:r>
          </a:p>
        </p:txBody>
      </p:sp>
    </p:spTree>
    <p:extLst>
      <p:ext uri="{BB962C8B-B14F-4D97-AF65-F5344CB8AC3E}">
        <p14:creationId xmlns:p14="http://schemas.microsoft.com/office/powerpoint/2010/main" val="574371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3A7F2EC1-C955-43F8-A49F-542B30BDB3FD}" type="slidenum">
              <a:rPr lang="en-US"/>
              <a:pPr/>
              <a:t>28</a:t>
            </a:fld>
            <a:endParaRPr lang="en-US"/>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lIns="90544" tIns="45273" rIns="90544" bIns="45273"/>
          <a:lstStyle/>
          <a:p>
            <a:r>
              <a:rPr lang="en-US" smtClean="0"/>
              <a:t>Projected changes in the B1 scenario for the 2080s are similar to those for A1B 2040s</a:t>
            </a:r>
          </a:p>
          <a:p>
            <a:r>
              <a:rPr lang="en-US" smtClean="0"/>
              <a:t>Also note that these maps are showing ratios of snowpack to total oct-mar precipitation, so they aren’t accurately depicting streamflow</a:t>
            </a:r>
          </a:p>
          <a:p>
            <a:r>
              <a:rPr lang="en-US" smtClean="0"/>
              <a:t>Patterns for basins that cross into neighboring states or Canada</a:t>
            </a:r>
          </a:p>
        </p:txBody>
      </p:sp>
    </p:spTree>
    <p:extLst>
      <p:ext uri="{BB962C8B-B14F-4D97-AF65-F5344CB8AC3E}">
        <p14:creationId xmlns:p14="http://schemas.microsoft.com/office/powerpoint/2010/main" val="1022960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3A7F2EC1-C955-43F8-A49F-542B30BDB3FD}" type="slidenum">
              <a:rPr lang="en-US"/>
              <a:pPr/>
              <a:t>29</a:t>
            </a:fld>
            <a:endParaRPr lang="en-US"/>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lIns="90544" tIns="45273" rIns="90544" bIns="45273"/>
          <a:lstStyle/>
          <a:p>
            <a:r>
              <a:rPr lang="en-US" dirty="0" smtClean="0"/>
              <a:t>Other river</a:t>
            </a:r>
            <a:r>
              <a:rPr lang="en-US" baseline="0" dirty="0" smtClean="0"/>
              <a:t> </a:t>
            </a:r>
            <a:r>
              <a:rPr lang="en-US" dirty="0" smtClean="0"/>
              <a:t>systems, such as the Elwha and Dungeness Rivers, are in</a:t>
            </a:r>
            <a:r>
              <a:rPr lang="en-US" baseline="0" dirty="0" smtClean="0"/>
              <a:t> </a:t>
            </a:r>
            <a:r>
              <a:rPr lang="en-US" dirty="0" smtClean="0"/>
              <a:t>transient watersheds. Increasing temperatures in the 21</a:t>
            </a:r>
            <a:r>
              <a:rPr lang="en-US" baseline="30000" dirty="0" smtClean="0"/>
              <a:t>st</a:t>
            </a:r>
            <a:r>
              <a:rPr lang="en-US" baseline="0" dirty="0" smtClean="0"/>
              <a:t> </a:t>
            </a:r>
            <a:r>
              <a:rPr lang="en-US" dirty="0" smtClean="0"/>
              <a:t>century will likely lead to significant increases in the winter</a:t>
            </a:r>
            <a:r>
              <a:rPr lang="en-US" baseline="0" dirty="0" smtClean="0"/>
              <a:t> </a:t>
            </a:r>
            <a:r>
              <a:rPr lang="en-US" dirty="0" smtClean="0"/>
              <a:t>and early spring peak </a:t>
            </a:r>
            <a:r>
              <a:rPr lang="en-US" dirty="0" err="1" smtClean="0"/>
              <a:t>streamflows</a:t>
            </a:r>
            <a:r>
              <a:rPr lang="en-US" dirty="0" smtClean="0"/>
              <a:t> and significant decreases</a:t>
            </a:r>
            <a:r>
              <a:rPr lang="en-US" baseline="0" dirty="0" smtClean="0"/>
              <a:t> </a:t>
            </a:r>
            <a:r>
              <a:rPr lang="en-US" dirty="0" smtClean="0"/>
              <a:t>in the summer low flows in these transient watersheds</a:t>
            </a:r>
          </a:p>
        </p:txBody>
      </p:sp>
    </p:spTree>
    <p:extLst>
      <p:ext uri="{BB962C8B-B14F-4D97-AF65-F5344CB8AC3E}">
        <p14:creationId xmlns:p14="http://schemas.microsoft.com/office/powerpoint/2010/main" val="1831281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fld id="{AA55042F-F570-4A61-BD04-711FD4915DC5}" type="slidenum">
              <a:rPr lang="en-US" altLang="en-US" sz="1200"/>
              <a:pPr eaLnBrk="1" hangingPunct="1"/>
              <a:t>30</a:t>
            </a:fld>
            <a:endParaRPr lang="en-US" altLang="en-US" sz="1200"/>
          </a:p>
        </p:txBody>
      </p:sp>
    </p:spTree>
    <p:extLst>
      <p:ext uri="{BB962C8B-B14F-4D97-AF65-F5344CB8AC3E}">
        <p14:creationId xmlns:p14="http://schemas.microsoft.com/office/powerpoint/2010/main" val="893535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noFill/>
          <a:ln>
            <a:solidFill>
              <a:srgbClr val="000000"/>
            </a:solidFill>
            <a:miter lim="800000"/>
            <a:headEnd/>
            <a:tailEnd/>
          </a:ln>
        </p:spPr>
      </p:sp>
      <p:sp>
        <p:nvSpPr>
          <p:cNvPr id="5939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January 2009 flood in Washington</a:t>
            </a:r>
          </a:p>
          <a:p>
            <a:r>
              <a:rPr lang="en-US" dirty="0" smtClean="0"/>
              <a:t>The extreme flooding that occurred in Washington in early January, 2009 had two main contributors: heavy precipitation that fell on Jan 6th and 7th and warm temperatures that melted snow still on the ground in some places from December storms. Streamflow in both western and eastern Washington was high, with many rivers reaching well above flood stage.</a:t>
            </a:r>
          </a:p>
        </p:txBody>
      </p:sp>
    </p:spTree>
    <p:extLst>
      <p:ext uri="{BB962C8B-B14F-4D97-AF65-F5344CB8AC3E}">
        <p14:creationId xmlns:p14="http://schemas.microsoft.com/office/powerpoint/2010/main" val="1920473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noFill/>
          <a:ln>
            <a:solidFill>
              <a:srgbClr val="000000"/>
            </a:solidFill>
            <a:miter lim="800000"/>
            <a:headEnd/>
            <a:tailEnd/>
          </a:ln>
        </p:spPr>
      </p:sp>
      <p:sp>
        <p:nvSpPr>
          <p:cNvPr id="593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898115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fld id="{3645FC64-387C-437E-9CE7-9D988AAC45CC}" type="slidenum">
              <a:rPr lang="en-US" altLang="en-US" sz="1200"/>
              <a:pPr eaLnBrk="1" hangingPunct="1"/>
              <a:t>33</a:t>
            </a:fld>
            <a:endParaRPr lang="en-US" altLang="en-US" sz="1200"/>
          </a:p>
        </p:txBody>
      </p:sp>
    </p:spTree>
    <p:extLst>
      <p:ext uri="{BB962C8B-B14F-4D97-AF65-F5344CB8AC3E}">
        <p14:creationId xmlns:p14="http://schemas.microsoft.com/office/powerpoint/2010/main" val="39204415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ea typeface="ＭＳ Ｐゴシック" charset="-128"/>
              </a:rPr>
              <a:t>Color shading</a:t>
            </a:r>
            <a:r>
              <a:rPr lang="en-US" baseline="0" dirty="0" smtClean="0">
                <a:ea typeface="ＭＳ Ｐゴシック" charset="-128"/>
              </a:rPr>
              <a:t> </a:t>
            </a:r>
            <a:r>
              <a:rPr lang="en-US" dirty="0" smtClean="0">
                <a:ea typeface="ＭＳ Ｐゴシック" charset="-128"/>
              </a:rPr>
              <a:t>shows mean surface air temperatures for August, and shaded circles</a:t>
            </a:r>
            <a:r>
              <a:rPr lang="en-US" baseline="0" dirty="0" smtClean="0">
                <a:ea typeface="ＭＳ Ｐゴシック" charset="-128"/>
              </a:rPr>
              <a:t> </a:t>
            </a:r>
            <a:r>
              <a:rPr lang="en-US" dirty="0" smtClean="0">
                <a:ea typeface="ＭＳ Ｐゴシック" charset="-128"/>
              </a:rPr>
              <a:t>show the simulated mean of the annual maximum for weekly</a:t>
            </a:r>
          </a:p>
          <a:p>
            <a:pPr eaLnBrk="1" hangingPunct="1">
              <a:spcBef>
                <a:spcPct val="0"/>
              </a:spcBef>
            </a:pPr>
            <a:r>
              <a:rPr lang="en-US" dirty="0" smtClean="0">
                <a:ea typeface="ＭＳ Ｐゴシック" charset="-128"/>
              </a:rPr>
              <a:t>water temperatures for select locations. Historical air temperature</a:t>
            </a:r>
            <a:r>
              <a:rPr lang="en-US" baseline="0" dirty="0" smtClean="0">
                <a:ea typeface="ＭＳ Ｐゴシック" charset="-128"/>
              </a:rPr>
              <a:t> </a:t>
            </a:r>
            <a:r>
              <a:rPr lang="en-US" dirty="0" smtClean="0">
                <a:ea typeface="ＭＳ Ｐゴシック" charset="-128"/>
              </a:rPr>
              <a:t>and simulated water temperature for the 1980s (1970–99) are in</a:t>
            </a:r>
            <a:r>
              <a:rPr lang="en-US" baseline="0" dirty="0" smtClean="0">
                <a:ea typeface="ＭＳ Ｐゴシック" charset="-128"/>
              </a:rPr>
              <a:t> </a:t>
            </a:r>
            <a:r>
              <a:rPr lang="en-US" dirty="0" smtClean="0">
                <a:ea typeface="ＭＳ Ｐゴシック" charset="-128"/>
              </a:rPr>
              <a:t>the left panel, while a future</a:t>
            </a:r>
            <a:r>
              <a:rPr lang="en-US" baseline="0" dirty="0" smtClean="0">
                <a:ea typeface="ＭＳ Ｐゴシック" charset="-128"/>
              </a:rPr>
              <a:t> </a:t>
            </a:r>
            <a:r>
              <a:rPr lang="en-US" dirty="0" smtClean="0">
                <a:ea typeface="ＭＳ Ｐゴシック" charset="-128"/>
              </a:rPr>
              <a:t>scenario derived from a </a:t>
            </a:r>
            <a:r>
              <a:rPr lang="en-US" dirty="0" err="1" smtClean="0">
                <a:ea typeface="ＭＳ Ｐゴシック" charset="-128"/>
              </a:rPr>
              <a:t>multimodel</a:t>
            </a:r>
            <a:r>
              <a:rPr lang="en-US" baseline="0" dirty="0" smtClean="0">
                <a:ea typeface="ＭＳ Ｐゴシック" charset="-128"/>
              </a:rPr>
              <a:t> </a:t>
            </a:r>
            <a:r>
              <a:rPr lang="en-US" dirty="0" smtClean="0">
                <a:ea typeface="ＭＳ Ｐゴシック" charset="-128"/>
              </a:rPr>
              <a:t>average under A1B medium level emissions is shown in the right</a:t>
            </a:r>
            <a:r>
              <a:rPr lang="en-US" baseline="0" dirty="0" smtClean="0">
                <a:ea typeface="ＭＳ Ｐゴシック" charset="-128"/>
              </a:rPr>
              <a:t> </a:t>
            </a:r>
            <a:r>
              <a:rPr lang="en-US" dirty="0" smtClean="0">
                <a:ea typeface="ＭＳ Ｐゴシック" charset="-128"/>
              </a:rPr>
              <a:t>panel.</a:t>
            </a:r>
          </a:p>
        </p:txBody>
      </p:sp>
      <p:sp>
        <p:nvSpPr>
          <p:cNvPr id="41988" name="Slide Number Placeholder 3"/>
          <p:cNvSpPr>
            <a:spLocks noGrp="1"/>
          </p:cNvSpPr>
          <p:nvPr>
            <p:ph type="sldNum" sz="quarter" idx="5"/>
          </p:nvPr>
        </p:nvSpPr>
        <p:spPr bwMode="auto">
          <a:ln>
            <a:miter lim="800000"/>
            <a:headEnd/>
            <a:tailEnd/>
          </a:ln>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0950D91-D056-42DF-B745-C70FBE71A6A0}" type="slidenum">
              <a:rPr lang="en-US" sz="1200">
                <a:latin typeface="Calibri" charset="0"/>
              </a:rPr>
              <a:pPr eaLnBrk="1" hangingPunct="1"/>
              <a:t>34</a:t>
            </a:fld>
            <a:endParaRPr lang="en-US" sz="1200">
              <a:latin typeface="Calibri" charset="0"/>
            </a:endParaRPr>
          </a:p>
        </p:txBody>
      </p:sp>
    </p:spTree>
    <p:extLst>
      <p:ext uri="{BB962C8B-B14F-4D97-AF65-F5344CB8AC3E}">
        <p14:creationId xmlns:p14="http://schemas.microsoft.com/office/powerpoint/2010/main" val="6853977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a:defRPr/>
            </a:pPr>
            <a:fld id="{ACEDEBE0-9BC9-4FD6-B8E6-FD08D6221413}" type="slidenum">
              <a:rPr lang="en-US">
                <a:latin typeface="Arial" pitchFamily="34" charset="0"/>
              </a:rPr>
              <a:pPr>
                <a:defRPr/>
              </a:pPr>
              <a:t>36</a:t>
            </a:fld>
            <a:endParaRPr lang="en-US">
              <a:latin typeface="Arial" pitchFamily="34" charset="0"/>
            </a:endParaRPr>
          </a:p>
        </p:txBody>
      </p:sp>
      <p:sp>
        <p:nvSpPr>
          <p:cNvPr id="40963" name="Rectangle 7"/>
          <p:cNvSpPr txBox="1">
            <a:spLocks noGrp="1" noChangeArrowheads="1"/>
          </p:cNvSpPr>
          <p:nvPr/>
        </p:nvSpPr>
        <p:spPr bwMode="auto">
          <a:xfrm>
            <a:off x="3886618" y="8687430"/>
            <a:ext cx="2971382" cy="45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7" rIns="91413" bIns="45707" anchor="b"/>
          <a:lstStyle>
            <a:lvl1pPr defTabSz="920750" eaLnBrk="0" hangingPunct="0">
              <a:defRPr>
                <a:solidFill>
                  <a:schemeClr val="tx1"/>
                </a:solidFill>
                <a:latin typeface="Arial" charset="0"/>
                <a:cs typeface="Arial" charset="0"/>
              </a:defRPr>
            </a:lvl1pPr>
            <a:lvl2pPr marL="742950" indent="-285750" defTabSz="920750" eaLnBrk="0" hangingPunct="0">
              <a:defRPr>
                <a:solidFill>
                  <a:schemeClr val="tx1"/>
                </a:solidFill>
                <a:latin typeface="Arial" charset="0"/>
                <a:cs typeface="Arial" charset="0"/>
              </a:defRPr>
            </a:lvl2pPr>
            <a:lvl3pPr marL="1143000" indent="-228600" defTabSz="920750" eaLnBrk="0" hangingPunct="0">
              <a:defRPr>
                <a:solidFill>
                  <a:schemeClr val="tx1"/>
                </a:solidFill>
                <a:latin typeface="Arial" charset="0"/>
                <a:cs typeface="Arial" charset="0"/>
              </a:defRPr>
            </a:lvl3pPr>
            <a:lvl4pPr marL="1600200" indent="-228600" defTabSz="920750" eaLnBrk="0" hangingPunct="0">
              <a:defRPr>
                <a:solidFill>
                  <a:schemeClr val="tx1"/>
                </a:solidFill>
                <a:latin typeface="Arial" charset="0"/>
                <a:cs typeface="Arial" charset="0"/>
              </a:defRPr>
            </a:lvl4pPr>
            <a:lvl5pPr marL="2057400" indent="-228600" defTabSz="920750" eaLnBrk="0" hangingPunct="0">
              <a:defRPr>
                <a:solidFill>
                  <a:schemeClr val="tx1"/>
                </a:solidFill>
                <a:latin typeface="Arial" charset="0"/>
                <a:cs typeface="Arial" charset="0"/>
              </a:defRPr>
            </a:lvl5pPr>
            <a:lvl6pPr marL="2514600" indent="-228600" defTabSz="920750" eaLnBrk="0" fontAlgn="base" hangingPunct="0">
              <a:spcBef>
                <a:spcPct val="0"/>
              </a:spcBef>
              <a:spcAft>
                <a:spcPct val="0"/>
              </a:spcAft>
              <a:defRPr>
                <a:solidFill>
                  <a:schemeClr val="tx1"/>
                </a:solidFill>
                <a:latin typeface="Arial" charset="0"/>
                <a:cs typeface="Arial" charset="0"/>
              </a:defRPr>
            </a:lvl6pPr>
            <a:lvl7pPr marL="2971800" indent="-228600" defTabSz="920750" eaLnBrk="0" fontAlgn="base" hangingPunct="0">
              <a:spcBef>
                <a:spcPct val="0"/>
              </a:spcBef>
              <a:spcAft>
                <a:spcPct val="0"/>
              </a:spcAft>
              <a:defRPr>
                <a:solidFill>
                  <a:schemeClr val="tx1"/>
                </a:solidFill>
                <a:latin typeface="Arial" charset="0"/>
                <a:cs typeface="Arial" charset="0"/>
              </a:defRPr>
            </a:lvl7pPr>
            <a:lvl8pPr marL="3429000" indent="-228600" defTabSz="920750" eaLnBrk="0" fontAlgn="base" hangingPunct="0">
              <a:spcBef>
                <a:spcPct val="0"/>
              </a:spcBef>
              <a:spcAft>
                <a:spcPct val="0"/>
              </a:spcAft>
              <a:defRPr>
                <a:solidFill>
                  <a:schemeClr val="tx1"/>
                </a:solidFill>
                <a:latin typeface="Arial" charset="0"/>
                <a:cs typeface="Arial" charset="0"/>
              </a:defRPr>
            </a:lvl8pPr>
            <a:lvl9pPr marL="3886200" indent="-228600" defTabSz="920750" eaLnBrk="0" fontAlgn="base" hangingPunct="0">
              <a:spcBef>
                <a:spcPct val="0"/>
              </a:spcBef>
              <a:spcAft>
                <a:spcPct val="0"/>
              </a:spcAft>
              <a:defRPr>
                <a:solidFill>
                  <a:schemeClr val="tx1"/>
                </a:solidFill>
                <a:latin typeface="Arial" charset="0"/>
                <a:cs typeface="Arial" charset="0"/>
              </a:defRPr>
            </a:lvl9pPr>
          </a:lstStyle>
          <a:p>
            <a:pPr algn="r"/>
            <a:fld id="{13819D9B-F012-49E9-A0F2-EA1E613B5507}" type="slidenum">
              <a:rPr lang="en-US" sz="1100">
                <a:solidFill>
                  <a:srgbClr val="000000"/>
                </a:solidFill>
                <a:latin typeface="Arial Black" pitchFamily="34" charset="0"/>
              </a:rPr>
              <a:pPr algn="r"/>
              <a:t>36</a:t>
            </a:fld>
            <a:endParaRPr lang="en-US" sz="1100">
              <a:solidFill>
                <a:srgbClr val="000000"/>
              </a:solidFill>
              <a:latin typeface="Arial Black" pitchFamily="34" charset="0"/>
            </a:endParaRPr>
          </a:p>
        </p:txBody>
      </p:sp>
      <p:sp>
        <p:nvSpPr>
          <p:cNvPr id="40964"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3"/>
          <p:cNvSpPr>
            <a:spLocks noGrp="1" noChangeArrowheads="1"/>
          </p:cNvSpPr>
          <p:nvPr>
            <p:ph type="body" idx="1"/>
          </p:nvPr>
        </p:nvSpPr>
        <p:spPr bwMode="auto">
          <a:xfrm>
            <a:off x="915236" y="4342141"/>
            <a:ext cx="5027528" cy="41154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6" rIns="91409" bIns="45706"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104152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4184CC-C22D-42C4-93B9-64B090A27058}" type="slidenum">
              <a:rPr lang="en-US" smtClean="0"/>
              <a:pPr/>
              <a:t>3</a:t>
            </a:fld>
            <a:endParaRPr lang="en-US"/>
          </a:p>
        </p:txBody>
      </p:sp>
    </p:spTree>
    <p:extLst>
      <p:ext uri="{BB962C8B-B14F-4D97-AF65-F5344CB8AC3E}">
        <p14:creationId xmlns:p14="http://schemas.microsoft.com/office/powerpoint/2010/main" val="2569865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F4501AE-5EB3-4C47-8DA4-CDE36055CF69}" type="slidenum">
              <a:rPr lang="en-US"/>
              <a:pPr/>
              <a:t>42</a:t>
            </a:fld>
            <a:endParaRPr lang="en-US"/>
          </a:p>
        </p:txBody>
      </p:sp>
      <p:sp>
        <p:nvSpPr>
          <p:cNvPr id="74755" name="Rectangle 2"/>
          <p:cNvSpPr>
            <a:spLocks noGrp="1" noRot="1" noChangeAspect="1" noChangeArrowheads="1" noTextEdit="1"/>
          </p:cNvSpPr>
          <p:nvPr>
            <p:ph type="sldImg"/>
          </p:nvPr>
        </p:nvSpPr>
        <p:spPr>
          <a:xfrm>
            <a:off x="1144588" y="685800"/>
            <a:ext cx="4570412" cy="3429000"/>
          </a:xfrm>
          <a:ln/>
        </p:spPr>
      </p:sp>
      <p:sp>
        <p:nvSpPr>
          <p:cNvPr id="74756" name="Rectangle 3"/>
          <p:cNvSpPr>
            <a:spLocks noGrp="1" noChangeArrowheads="1"/>
          </p:cNvSpPr>
          <p:nvPr>
            <p:ph type="body" idx="1"/>
          </p:nvPr>
        </p:nvSpPr>
        <p:spPr>
          <a:noFill/>
          <a:ln/>
        </p:spPr>
        <p:txBody>
          <a:bodyPr/>
          <a:lstStyle/>
          <a:p>
            <a:pPr eaLnBrk="1" hangingPunct="1"/>
            <a:r>
              <a:rPr lang="en-US"/>
              <a:t>Climate change affects insects</a:t>
            </a:r>
          </a:p>
        </p:txBody>
      </p:sp>
    </p:spTree>
    <p:extLst>
      <p:ext uri="{BB962C8B-B14F-4D97-AF65-F5344CB8AC3E}">
        <p14:creationId xmlns:p14="http://schemas.microsoft.com/office/powerpoint/2010/main" val="1748806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F4501AE-5EB3-4C47-8DA4-CDE36055CF69}" type="slidenum">
              <a:rPr lang="en-US"/>
              <a:pPr/>
              <a:t>48</a:t>
            </a:fld>
            <a:endParaRPr lang="en-US"/>
          </a:p>
        </p:txBody>
      </p:sp>
      <p:sp>
        <p:nvSpPr>
          <p:cNvPr id="74755" name="Rectangle 2"/>
          <p:cNvSpPr>
            <a:spLocks noGrp="1" noRot="1" noChangeAspect="1" noChangeArrowheads="1" noTextEdit="1"/>
          </p:cNvSpPr>
          <p:nvPr>
            <p:ph type="sldImg"/>
          </p:nvPr>
        </p:nvSpPr>
        <p:spPr>
          <a:xfrm>
            <a:off x="1157288" y="695325"/>
            <a:ext cx="4633912" cy="3476625"/>
          </a:xfrm>
          <a:ln/>
        </p:spPr>
      </p:sp>
      <p:sp>
        <p:nvSpPr>
          <p:cNvPr id="74756" name="Rectangle 3"/>
          <p:cNvSpPr>
            <a:spLocks noGrp="1" noChangeArrowheads="1"/>
          </p:cNvSpPr>
          <p:nvPr>
            <p:ph type="body" idx="1"/>
          </p:nvPr>
        </p:nvSpPr>
        <p:spPr>
          <a:noFill/>
          <a:ln/>
        </p:spPr>
        <p:txBody>
          <a:bodyPr/>
          <a:lstStyle/>
          <a:p>
            <a:pPr eaLnBrk="1" hangingPunct="1"/>
            <a:r>
              <a:rPr lang="en-US"/>
              <a:t>Climate change affects insects</a:t>
            </a:r>
          </a:p>
        </p:txBody>
      </p:sp>
    </p:spTree>
    <p:extLst>
      <p:ext uri="{BB962C8B-B14F-4D97-AF65-F5344CB8AC3E}">
        <p14:creationId xmlns:p14="http://schemas.microsoft.com/office/powerpoint/2010/main" val="2313419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eaLnBrk="0" hangingPunct="0">
              <a:spcBef>
                <a:spcPct val="30000"/>
              </a:spcBef>
              <a:defRPr sz="1000">
                <a:solidFill>
                  <a:schemeClr val="tx1"/>
                </a:solidFill>
                <a:latin typeface="Arial" panose="020B0604020202020204" pitchFamily="34" charset="0"/>
              </a:defRPr>
            </a:lvl1pPr>
            <a:lvl2pPr marL="742950" indent="-285750" defTabSz="923925" eaLnBrk="0" hangingPunct="0">
              <a:spcBef>
                <a:spcPct val="30000"/>
              </a:spcBef>
              <a:defRPr sz="1000">
                <a:solidFill>
                  <a:schemeClr val="tx1"/>
                </a:solidFill>
                <a:latin typeface="Arial" panose="020B0604020202020204" pitchFamily="34" charset="0"/>
              </a:defRPr>
            </a:lvl2pPr>
            <a:lvl3pPr marL="1143000" indent="-228600" defTabSz="923925" eaLnBrk="0" hangingPunct="0">
              <a:spcBef>
                <a:spcPct val="30000"/>
              </a:spcBef>
              <a:defRPr sz="1000">
                <a:solidFill>
                  <a:schemeClr val="tx1"/>
                </a:solidFill>
                <a:latin typeface="Arial" panose="020B0604020202020204" pitchFamily="34" charset="0"/>
              </a:defRPr>
            </a:lvl3pPr>
            <a:lvl4pPr marL="1600200" indent="-228600" defTabSz="923925" eaLnBrk="0" hangingPunct="0">
              <a:spcBef>
                <a:spcPct val="30000"/>
              </a:spcBef>
              <a:defRPr sz="1000">
                <a:solidFill>
                  <a:schemeClr val="tx1"/>
                </a:solidFill>
                <a:latin typeface="Arial" panose="020B0604020202020204" pitchFamily="34" charset="0"/>
              </a:defRPr>
            </a:lvl4pPr>
            <a:lvl5pPr marL="2057400" indent="-228600" defTabSz="923925" eaLnBrk="0" hangingPunct="0">
              <a:spcBef>
                <a:spcPct val="30000"/>
              </a:spcBef>
              <a:defRPr sz="1000">
                <a:solidFill>
                  <a:schemeClr val="tx1"/>
                </a:solidFill>
                <a:latin typeface="Arial" panose="020B0604020202020204" pitchFamily="34" charset="0"/>
              </a:defRPr>
            </a:lvl5pPr>
            <a:lvl6pPr marL="2514600" indent="-228600" defTabSz="923925" eaLnBrk="0" fontAlgn="base" hangingPunct="0">
              <a:spcBef>
                <a:spcPct val="30000"/>
              </a:spcBef>
              <a:spcAft>
                <a:spcPct val="0"/>
              </a:spcAft>
              <a:defRPr sz="1000">
                <a:solidFill>
                  <a:schemeClr val="tx1"/>
                </a:solidFill>
                <a:latin typeface="Arial" panose="020B0604020202020204" pitchFamily="34" charset="0"/>
              </a:defRPr>
            </a:lvl6pPr>
            <a:lvl7pPr marL="2971800" indent="-228600" defTabSz="923925" eaLnBrk="0" fontAlgn="base" hangingPunct="0">
              <a:spcBef>
                <a:spcPct val="30000"/>
              </a:spcBef>
              <a:spcAft>
                <a:spcPct val="0"/>
              </a:spcAft>
              <a:defRPr sz="1000">
                <a:solidFill>
                  <a:schemeClr val="tx1"/>
                </a:solidFill>
                <a:latin typeface="Arial" panose="020B0604020202020204" pitchFamily="34" charset="0"/>
              </a:defRPr>
            </a:lvl7pPr>
            <a:lvl8pPr marL="3429000" indent="-228600" defTabSz="923925" eaLnBrk="0" fontAlgn="base" hangingPunct="0">
              <a:spcBef>
                <a:spcPct val="30000"/>
              </a:spcBef>
              <a:spcAft>
                <a:spcPct val="0"/>
              </a:spcAft>
              <a:defRPr sz="1000">
                <a:solidFill>
                  <a:schemeClr val="tx1"/>
                </a:solidFill>
                <a:latin typeface="Arial" panose="020B0604020202020204" pitchFamily="34" charset="0"/>
              </a:defRPr>
            </a:lvl8pPr>
            <a:lvl9pPr marL="3886200" indent="-228600" defTabSz="923925" eaLnBrk="0" fontAlgn="base" hangingPunct="0">
              <a:spcBef>
                <a:spcPct val="30000"/>
              </a:spcBef>
              <a:spcAft>
                <a:spcPct val="0"/>
              </a:spcAft>
              <a:defRPr sz="1000">
                <a:solidFill>
                  <a:schemeClr val="tx1"/>
                </a:solidFill>
                <a:latin typeface="Arial" panose="020B0604020202020204" pitchFamily="34" charset="0"/>
              </a:defRPr>
            </a:lvl9pPr>
          </a:lstStyle>
          <a:p>
            <a:pPr eaLnBrk="1" hangingPunct="1">
              <a:spcBef>
                <a:spcPct val="0"/>
              </a:spcBef>
            </a:pPr>
            <a:fld id="{F2537780-2CF4-490B-8C0A-459CB040FBD5}" type="slidenum">
              <a:rPr lang="en-US" altLang="en-US" sz="1200">
                <a:solidFill>
                  <a:prstClr val="black"/>
                </a:solidFill>
              </a:rPr>
              <a:pPr eaLnBrk="1" hangingPunct="1">
                <a:spcBef>
                  <a:spcPct val="0"/>
                </a:spcBef>
              </a:pPr>
              <a:t>49</a:t>
            </a:fld>
            <a:endParaRPr lang="en-US" altLang="en-US" sz="1200">
              <a:solidFill>
                <a:prstClr val="black"/>
              </a:solidFill>
            </a:endParaRPr>
          </a:p>
        </p:txBody>
      </p:sp>
      <p:sp>
        <p:nvSpPr>
          <p:cNvPr id="70659" name="Rectangle 2"/>
          <p:cNvSpPr>
            <a:spLocks noGrp="1" noRot="1" noChangeAspect="1" noChangeArrowheads="1" noTextEdit="1"/>
          </p:cNvSpPr>
          <p:nvPr>
            <p:ph type="sldImg"/>
          </p:nvPr>
        </p:nvSpPr>
        <p:spPr>
          <a:xfrm>
            <a:off x="1371600" y="1143000"/>
            <a:ext cx="4114800" cy="3086100"/>
          </a:xfrm>
          <a:solidFill>
            <a:srgbClr val="FFFFFF"/>
          </a:solidFill>
          <a:ln/>
        </p:spPr>
      </p:sp>
      <p:sp>
        <p:nvSpPr>
          <p:cNvPr id="70660" name="Rectangle 3"/>
          <p:cNvSpPr>
            <a:spLocks noGrp="1" noChangeArrowheads="1"/>
          </p:cNvSpPr>
          <p:nvPr>
            <p:ph type="body" idx="1"/>
          </p:nvPr>
        </p:nvSpPr>
        <p:spPr>
          <a:xfrm>
            <a:off x="693738" y="4386263"/>
            <a:ext cx="5546725" cy="4154487"/>
          </a:xfrm>
          <a:solidFill>
            <a:srgbClr val="FFFFFF"/>
          </a:solidFill>
          <a:ln>
            <a:solidFill>
              <a:srgbClr val="000000"/>
            </a:solidFill>
          </a:ln>
        </p:spPr>
        <p:txBody>
          <a:bodyPr lIns="87384" tIns="43692" rIns="87384" bIns="43692"/>
          <a:lstStyle/>
          <a:p>
            <a:pPr eaLnBrk="1" hangingPunct="1"/>
            <a:r>
              <a:rPr lang="en-US" altLang="en-US" dirty="0" smtClean="0">
                <a:latin typeface="Arial" panose="020B0604020202020204" pitchFamily="34" charset="0"/>
              </a:rPr>
              <a:t>Years in which large fires or fire complexes are common over an entire region (e.g., PNW this year) are associated with climatic conditions like those we expect under climatic change. </a:t>
            </a:r>
          </a:p>
          <a:p>
            <a:pPr eaLnBrk="1" hangingPunct="1"/>
            <a:r>
              <a:rPr lang="en-US" altLang="en-US" dirty="0" smtClean="0">
                <a:latin typeface="Arial" panose="020B0604020202020204" pitchFamily="34" charset="0"/>
              </a:rPr>
              <a:t>We had very low snowpack this year and higher than average temperatures.</a:t>
            </a:r>
          </a:p>
        </p:txBody>
      </p:sp>
    </p:spTree>
    <p:extLst>
      <p:ext uri="{BB962C8B-B14F-4D97-AF65-F5344CB8AC3E}">
        <p14:creationId xmlns:p14="http://schemas.microsoft.com/office/powerpoint/2010/main" val="17539399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E568-3BF8-684F-BF51-2383A2AD667D}" type="slidenum">
              <a:rPr lang="en-US">
                <a:solidFill>
                  <a:prstClr val="black"/>
                </a:solidFill>
              </a:rPr>
              <a:pPr/>
              <a:t>51</a:t>
            </a:fld>
            <a:endParaRPr lang="en-US">
              <a:solidFill>
                <a:prstClr val="black"/>
              </a:solidFill>
            </a:endParaRPr>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573385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E568-3BF8-684F-BF51-2383A2AD667D}" type="slidenum">
              <a:rPr lang="en-US">
                <a:solidFill>
                  <a:prstClr val="black"/>
                </a:solidFill>
              </a:rPr>
              <a:pPr/>
              <a:t>52</a:t>
            </a:fld>
            <a:endParaRPr lang="en-US">
              <a:solidFill>
                <a:prstClr val="black"/>
              </a:solidFill>
            </a:endParaRPr>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r>
              <a:rPr lang="en-US" sz="1200" kern="1200" dirty="0" smtClean="0">
                <a:solidFill>
                  <a:schemeClr val="tx1"/>
                </a:solidFill>
                <a:effectLst/>
                <a:latin typeface="+mn-lt"/>
                <a:ea typeface="+mn-ea"/>
                <a:cs typeface="+mn-cs"/>
              </a:rPr>
              <a:t>In some areas, increased area burned has resulted in short-interval </a:t>
            </a:r>
            <a:r>
              <a:rPr lang="en-US" sz="1200" kern="1200" dirty="0" err="1" smtClean="0">
                <a:solidFill>
                  <a:schemeClr val="tx1"/>
                </a:solidFill>
                <a:effectLst/>
                <a:latin typeface="+mn-lt"/>
                <a:ea typeface="+mn-ea"/>
                <a:cs typeface="+mn-cs"/>
              </a:rPr>
              <a:t>reburns</a:t>
            </a:r>
            <a:r>
              <a:rPr lang="en-US" sz="1200" kern="1200" dirty="0" smtClean="0">
                <a:solidFill>
                  <a:schemeClr val="tx1"/>
                </a:solidFill>
                <a:effectLst/>
                <a:latin typeface="+mn-lt"/>
                <a:ea typeface="+mn-ea"/>
                <a:cs typeface="+mn-cs"/>
              </a:rPr>
              <a:t>. For example, one location on Gifford Pinchot National Forest in southwestern Washington has burned three times since 2008</a:t>
            </a:r>
            <a:endParaRPr lang="en-US" dirty="0"/>
          </a:p>
        </p:txBody>
      </p:sp>
    </p:spTree>
    <p:extLst>
      <p:ext uri="{BB962C8B-B14F-4D97-AF65-F5344CB8AC3E}">
        <p14:creationId xmlns:p14="http://schemas.microsoft.com/office/powerpoint/2010/main" val="78619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Interactions</a:t>
            </a:r>
          </a:p>
          <a:p>
            <a:r>
              <a:rPr lang="en-US" dirty="0" smtClean="0"/>
              <a:t>Diversity in geographic areas</a:t>
            </a:r>
          </a:p>
        </p:txBody>
      </p:sp>
      <p:sp>
        <p:nvSpPr>
          <p:cNvPr id="4" name="Slide Number Placeholder 3"/>
          <p:cNvSpPr>
            <a:spLocks noGrp="1"/>
          </p:cNvSpPr>
          <p:nvPr>
            <p:ph type="sldNum" sz="quarter" idx="10"/>
          </p:nvPr>
        </p:nvSpPr>
        <p:spPr/>
        <p:txBody>
          <a:bodyPr/>
          <a:lstStyle/>
          <a:p>
            <a:fld id="{5003BEC1-51A1-4522-9544-721F13B6E107}" type="slidenum">
              <a:rPr lang="en-US" smtClean="0"/>
              <a:t>53</a:t>
            </a:fld>
            <a:endParaRPr lang="en-US"/>
          </a:p>
        </p:txBody>
      </p:sp>
    </p:spTree>
    <p:extLst>
      <p:ext uri="{BB962C8B-B14F-4D97-AF65-F5344CB8AC3E}">
        <p14:creationId xmlns:p14="http://schemas.microsoft.com/office/powerpoint/2010/main" val="2585936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C7CCE6-27E5-45A5-9BB9-4A9FDA8A8B44}" type="slidenum">
              <a:rPr lang="en-US"/>
              <a:pPr/>
              <a:t>57</a:t>
            </a:fld>
            <a:endParaRPr lang="en-US"/>
          </a:p>
        </p:txBody>
      </p:sp>
      <p:sp>
        <p:nvSpPr>
          <p:cNvPr id="635906" name="Rectangle 2"/>
          <p:cNvSpPr>
            <a:spLocks noGrp="1" noRot="1" noChangeAspect="1" noChangeArrowheads="1" noTextEdit="1"/>
          </p:cNvSpPr>
          <p:nvPr>
            <p:ph type="sldImg"/>
          </p:nvPr>
        </p:nvSpPr>
        <p:spPr>
          <a:xfrm>
            <a:off x="1144588" y="685800"/>
            <a:ext cx="4570412" cy="3429000"/>
          </a:xfrm>
          <a:ln/>
        </p:spPr>
      </p:sp>
      <p:sp>
        <p:nvSpPr>
          <p:cNvPr id="635907" name="Rectangle 3"/>
          <p:cNvSpPr>
            <a:spLocks noGrp="1" noChangeArrowheads="1"/>
          </p:cNvSpPr>
          <p:nvPr>
            <p:ph type="body" idx="1"/>
          </p:nvPr>
        </p:nvSpPr>
        <p:spPr/>
        <p:txBody>
          <a:bodyPr/>
          <a:lstStyle/>
          <a:p>
            <a:r>
              <a:rPr lang="en-US"/>
              <a:t>Figure 5: Stress complex in interior (BC and USA) lodgepole pine forests.  The effects of disturbance regimes (insects and fire) are exacerbated by global warming.  Stand-replacing fires, beetle mortality, and changes in environmental niche space (see text) contribute to species changes.</a:t>
            </a:r>
          </a:p>
        </p:txBody>
      </p:sp>
    </p:spTree>
    <p:extLst>
      <p:ext uri="{BB962C8B-B14F-4D97-AF65-F5344CB8AC3E}">
        <p14:creationId xmlns:p14="http://schemas.microsoft.com/office/powerpoint/2010/main" val="8260476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0D6C17-63AD-E347-AD63-B117FE619948}" type="slidenum">
              <a:rPr lang="en-US">
                <a:solidFill>
                  <a:prstClr val="black"/>
                </a:solidFill>
              </a:rPr>
              <a:pPr/>
              <a:t>58</a:t>
            </a:fld>
            <a:endParaRPr lang="en-US">
              <a:solidFill>
                <a:prstClr val="black"/>
              </a:solidFill>
            </a:endParaRPr>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633051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eaLnBrk="0" hangingPunct="0">
              <a:spcBef>
                <a:spcPct val="30000"/>
              </a:spcBef>
              <a:defRPr sz="1000">
                <a:solidFill>
                  <a:schemeClr val="tx1"/>
                </a:solidFill>
                <a:latin typeface="Arial" pitchFamily="34" charset="0"/>
              </a:defRPr>
            </a:lvl1pPr>
            <a:lvl2pPr marL="742950" indent="-285750" defTabSz="923925" eaLnBrk="0" hangingPunct="0">
              <a:spcBef>
                <a:spcPct val="30000"/>
              </a:spcBef>
              <a:defRPr sz="1000">
                <a:solidFill>
                  <a:schemeClr val="tx1"/>
                </a:solidFill>
                <a:latin typeface="Arial" pitchFamily="34" charset="0"/>
              </a:defRPr>
            </a:lvl2pPr>
            <a:lvl3pPr marL="1143000" indent="-228600" defTabSz="923925" eaLnBrk="0" hangingPunct="0">
              <a:spcBef>
                <a:spcPct val="30000"/>
              </a:spcBef>
              <a:defRPr sz="1000">
                <a:solidFill>
                  <a:schemeClr val="tx1"/>
                </a:solidFill>
                <a:latin typeface="Arial" pitchFamily="34" charset="0"/>
              </a:defRPr>
            </a:lvl3pPr>
            <a:lvl4pPr marL="1600200" indent="-228600" defTabSz="923925" eaLnBrk="0" hangingPunct="0">
              <a:spcBef>
                <a:spcPct val="30000"/>
              </a:spcBef>
              <a:defRPr sz="1000">
                <a:solidFill>
                  <a:schemeClr val="tx1"/>
                </a:solidFill>
                <a:latin typeface="Arial" pitchFamily="34" charset="0"/>
              </a:defRPr>
            </a:lvl4pPr>
            <a:lvl5pPr marL="2057400" indent="-228600" defTabSz="923925" eaLnBrk="0" hangingPunct="0">
              <a:spcBef>
                <a:spcPct val="30000"/>
              </a:spcBef>
              <a:defRPr sz="1000">
                <a:solidFill>
                  <a:schemeClr val="tx1"/>
                </a:solidFill>
                <a:latin typeface="Arial" pitchFamily="34" charset="0"/>
              </a:defRPr>
            </a:lvl5pPr>
            <a:lvl6pPr marL="2514600" indent="-228600" defTabSz="923925" eaLnBrk="0" fontAlgn="base" hangingPunct="0">
              <a:spcBef>
                <a:spcPct val="30000"/>
              </a:spcBef>
              <a:spcAft>
                <a:spcPct val="0"/>
              </a:spcAft>
              <a:defRPr sz="1000">
                <a:solidFill>
                  <a:schemeClr val="tx1"/>
                </a:solidFill>
                <a:latin typeface="Arial" pitchFamily="34" charset="0"/>
              </a:defRPr>
            </a:lvl6pPr>
            <a:lvl7pPr marL="2971800" indent="-228600" defTabSz="923925" eaLnBrk="0" fontAlgn="base" hangingPunct="0">
              <a:spcBef>
                <a:spcPct val="30000"/>
              </a:spcBef>
              <a:spcAft>
                <a:spcPct val="0"/>
              </a:spcAft>
              <a:defRPr sz="1000">
                <a:solidFill>
                  <a:schemeClr val="tx1"/>
                </a:solidFill>
                <a:latin typeface="Arial" pitchFamily="34" charset="0"/>
              </a:defRPr>
            </a:lvl7pPr>
            <a:lvl8pPr marL="3429000" indent="-228600" defTabSz="923925" eaLnBrk="0" fontAlgn="base" hangingPunct="0">
              <a:spcBef>
                <a:spcPct val="30000"/>
              </a:spcBef>
              <a:spcAft>
                <a:spcPct val="0"/>
              </a:spcAft>
              <a:defRPr sz="1000">
                <a:solidFill>
                  <a:schemeClr val="tx1"/>
                </a:solidFill>
                <a:latin typeface="Arial" pitchFamily="34" charset="0"/>
              </a:defRPr>
            </a:lvl8pPr>
            <a:lvl9pPr marL="3886200" indent="-228600" defTabSz="923925" eaLnBrk="0" fontAlgn="base" hangingPunct="0">
              <a:spcBef>
                <a:spcPct val="30000"/>
              </a:spcBef>
              <a:spcAft>
                <a:spcPct val="0"/>
              </a:spcAft>
              <a:defRPr sz="1000">
                <a:solidFill>
                  <a:schemeClr val="tx1"/>
                </a:solidFill>
                <a:latin typeface="Arial" pitchFamily="34" charset="0"/>
              </a:defRPr>
            </a:lvl9pPr>
          </a:lstStyle>
          <a:p>
            <a:pPr eaLnBrk="1" hangingPunct="1">
              <a:spcBef>
                <a:spcPct val="0"/>
              </a:spcBef>
            </a:pPr>
            <a:fld id="{DD1DBEFB-B2DC-4D4C-BA71-4462010E01D9}" type="slidenum">
              <a:rPr lang="en-US" altLang="en-US" sz="1200" smtClean="0"/>
              <a:pPr eaLnBrk="1" hangingPunct="1">
                <a:spcBef>
                  <a:spcPct val="0"/>
                </a:spcBef>
              </a:pPr>
              <a:t>59</a:t>
            </a:fld>
            <a:endParaRPr lang="en-US" altLang="en-US" sz="120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ndParaRPr>
          </a:p>
        </p:txBody>
      </p:sp>
    </p:spTree>
    <p:extLst>
      <p:ext uri="{BB962C8B-B14F-4D97-AF65-F5344CB8AC3E}">
        <p14:creationId xmlns:p14="http://schemas.microsoft.com/office/powerpoint/2010/main" val="3357053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year later, 2015 was a hot year with very low snowpack across the Pacific Northwest, </a:t>
            </a:r>
          </a:p>
        </p:txBody>
      </p:sp>
      <p:sp>
        <p:nvSpPr>
          <p:cNvPr id="4" name="Slide Number Placeholder 3"/>
          <p:cNvSpPr>
            <a:spLocks noGrp="1"/>
          </p:cNvSpPr>
          <p:nvPr>
            <p:ph type="sldNum" sz="quarter" idx="10"/>
          </p:nvPr>
        </p:nvSpPr>
        <p:spPr/>
        <p:txBody>
          <a:bodyPr/>
          <a:lstStyle/>
          <a:p>
            <a:fld id="{414184CC-C22D-42C4-93B9-64B090A27058}" type="slidenum">
              <a:rPr lang="en-US" smtClean="0"/>
              <a:pPr/>
              <a:t>5</a:t>
            </a:fld>
            <a:endParaRPr lang="en-US"/>
          </a:p>
        </p:txBody>
      </p:sp>
    </p:spTree>
    <p:extLst>
      <p:ext uri="{BB962C8B-B14F-4D97-AF65-F5344CB8AC3E}">
        <p14:creationId xmlns:p14="http://schemas.microsoft.com/office/powerpoint/2010/main" val="215199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Paradise fire</a:t>
            </a:r>
          </a:p>
        </p:txBody>
      </p:sp>
      <p:sp>
        <p:nvSpPr>
          <p:cNvPr id="4" name="Slide Number Placeholder 3"/>
          <p:cNvSpPr>
            <a:spLocks noGrp="1"/>
          </p:cNvSpPr>
          <p:nvPr>
            <p:ph type="sldNum" sz="quarter" idx="10"/>
          </p:nvPr>
        </p:nvSpPr>
        <p:spPr/>
        <p:txBody>
          <a:bodyPr/>
          <a:lstStyle/>
          <a:p>
            <a:fld id="{414184CC-C22D-42C4-93B9-64B090A27058}" type="slidenum">
              <a:rPr lang="en-US" smtClean="0"/>
              <a:pPr/>
              <a:t>6</a:t>
            </a:fld>
            <a:endParaRPr lang="en-US"/>
          </a:p>
        </p:txBody>
      </p:sp>
    </p:spTree>
    <p:extLst>
      <p:ext uri="{BB962C8B-B14F-4D97-AF65-F5344CB8AC3E}">
        <p14:creationId xmlns:p14="http://schemas.microsoft.com/office/powerpoint/2010/main" val="3116356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80E568-3BF8-684F-BF51-2383A2AD667D}" type="slidenum">
              <a:rPr lang="en-US">
                <a:solidFill>
                  <a:prstClr val="black"/>
                </a:solidFill>
              </a:rPr>
              <a:pPr/>
              <a:t>7</a:t>
            </a:fld>
            <a:endParaRPr lang="en-US">
              <a:solidFill>
                <a:prstClr val="black"/>
              </a:solidFill>
            </a:endParaRPr>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52519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DF5EE85F-D066-C646-B787-C6E6C6BC8909}" type="slidenum">
              <a:rPr lang="en-US">
                <a:solidFill>
                  <a:prstClr val="black"/>
                </a:solidFill>
              </a:rPr>
              <a:pPr/>
              <a:t>8</a:t>
            </a:fld>
            <a:endParaRPr lang="en-US">
              <a:solidFill>
                <a:prstClr val="black"/>
              </a:solidFill>
            </a:endParaRPr>
          </a:p>
        </p:txBody>
      </p:sp>
      <p:sp>
        <p:nvSpPr>
          <p:cNvPr id="112643" name="Rectangle 2"/>
          <p:cNvSpPr>
            <a:spLocks noGrp="1" noRot="1" noChangeAspect="1" noChangeArrowheads="1" noTextEdit="1"/>
          </p:cNvSpPr>
          <p:nvPr>
            <p:ph type="sldImg"/>
          </p:nvPr>
        </p:nvSpPr>
        <p:spPr>
          <a:xfrm>
            <a:off x="1144588" y="685800"/>
            <a:ext cx="4570412" cy="3429000"/>
          </a:xfrm>
          <a:ln/>
        </p:spPr>
      </p:sp>
      <p:sp>
        <p:nvSpPr>
          <p:cNvPr id="156676" name="Rectangle 3"/>
          <p:cNvSpPr>
            <a:spLocks noGrp="1" noChangeArrowheads="1"/>
          </p:cNvSpPr>
          <p:nvPr>
            <p:ph type="body" idx="1"/>
          </p:nvPr>
        </p:nvSpPr>
        <p:spPr>
          <a:xfrm>
            <a:off x="913563" y="4343716"/>
            <a:ext cx="5030874" cy="4113855"/>
          </a:xfrm>
          <a:ln/>
        </p:spPr>
        <p:txBody>
          <a:bodyPr lIns="90535" tIns="45269" rIns="90535" bIns="45269">
            <a:normAutofit fontScale="77500" lnSpcReduction="20000"/>
          </a:bodyPr>
          <a:lstStyle/>
          <a:p>
            <a:pPr>
              <a:lnSpc>
                <a:spcPct val="90000"/>
              </a:lnSpc>
            </a:pPr>
            <a:r>
              <a:rPr lang="en-US" dirty="0"/>
              <a:t>Earth’s natural greenhouse effect warms surface temperatures by ~33ºC (60 º F)</a:t>
            </a:r>
          </a:p>
          <a:p>
            <a:pPr>
              <a:lnSpc>
                <a:spcPct val="90000"/>
              </a:lnSpc>
            </a:pPr>
            <a:r>
              <a:rPr lang="en-US" dirty="0"/>
              <a:t>H</a:t>
            </a:r>
            <a:r>
              <a:rPr lang="en-US" baseline="-25000" dirty="0"/>
              <a:t>2</a:t>
            </a:r>
            <a:r>
              <a:rPr lang="en-US" dirty="0"/>
              <a:t>O vapor the most powerful greenhouse gas (GG)</a:t>
            </a:r>
          </a:p>
          <a:p>
            <a:pPr>
              <a:lnSpc>
                <a:spcPct val="90000"/>
              </a:lnSpc>
            </a:pPr>
            <a:r>
              <a:rPr lang="en-US" dirty="0"/>
              <a:t>other important </a:t>
            </a:r>
            <a:r>
              <a:rPr lang="en-US" dirty="0" err="1"/>
              <a:t>GG’s</a:t>
            </a:r>
            <a:r>
              <a:rPr lang="en-US" dirty="0"/>
              <a:t> are </a:t>
            </a:r>
            <a:r>
              <a:rPr lang="en-US" dirty="0">
                <a:solidFill>
                  <a:schemeClr val="tx2"/>
                </a:solidFill>
              </a:rPr>
              <a:t>CO</a:t>
            </a:r>
            <a:r>
              <a:rPr lang="en-US" baseline="-25000" dirty="0">
                <a:solidFill>
                  <a:schemeClr val="tx2"/>
                </a:solidFill>
              </a:rPr>
              <a:t>2</a:t>
            </a:r>
            <a:r>
              <a:rPr lang="en-US" dirty="0">
                <a:solidFill>
                  <a:schemeClr val="tx2"/>
                </a:solidFill>
              </a:rPr>
              <a:t>, CH</a:t>
            </a:r>
            <a:r>
              <a:rPr lang="en-US" baseline="-25000" dirty="0">
                <a:solidFill>
                  <a:schemeClr val="tx2"/>
                </a:solidFill>
              </a:rPr>
              <a:t>4</a:t>
            </a:r>
            <a:r>
              <a:rPr lang="en-US" dirty="0">
                <a:solidFill>
                  <a:schemeClr val="tx2"/>
                </a:solidFill>
              </a:rPr>
              <a:t>, N</a:t>
            </a:r>
            <a:r>
              <a:rPr lang="en-US" baseline="-25000" dirty="0">
                <a:solidFill>
                  <a:schemeClr val="tx2"/>
                </a:solidFill>
              </a:rPr>
              <a:t>2</a:t>
            </a:r>
            <a:r>
              <a:rPr lang="en-US" dirty="0">
                <a:solidFill>
                  <a:schemeClr val="tx2"/>
                </a:solidFill>
              </a:rPr>
              <a:t>O, </a:t>
            </a:r>
            <a:r>
              <a:rPr lang="en-US" dirty="0" err="1">
                <a:solidFill>
                  <a:schemeClr val="tx2"/>
                </a:solidFill>
              </a:rPr>
              <a:t>HFCs</a:t>
            </a:r>
            <a:r>
              <a:rPr lang="en-US" dirty="0">
                <a:solidFill>
                  <a:schemeClr val="tx2"/>
                </a:solidFill>
              </a:rPr>
              <a:t>, </a:t>
            </a:r>
            <a:r>
              <a:rPr lang="en-US" dirty="0" err="1">
                <a:solidFill>
                  <a:schemeClr val="tx2"/>
                </a:solidFill>
              </a:rPr>
              <a:t>PFCs</a:t>
            </a:r>
            <a:r>
              <a:rPr lang="en-US" dirty="0">
                <a:solidFill>
                  <a:schemeClr val="tx2"/>
                </a:solidFill>
              </a:rPr>
              <a:t>, and SF</a:t>
            </a:r>
            <a:r>
              <a:rPr lang="en-US" baseline="-25000" dirty="0">
                <a:solidFill>
                  <a:schemeClr val="tx2"/>
                </a:solidFill>
              </a:rPr>
              <a:t>6 … </a:t>
            </a:r>
          </a:p>
          <a:p>
            <a:pPr marL="742950" lvl="1">
              <a:lnSpc>
                <a:spcPct val="90000"/>
              </a:lnSpc>
            </a:pPr>
            <a:r>
              <a:rPr lang="en-US" dirty="0">
                <a:solidFill>
                  <a:schemeClr val="tx2"/>
                </a:solidFill>
              </a:rPr>
              <a:t>Human caused emissions of these </a:t>
            </a:r>
            <a:r>
              <a:rPr lang="en-US" dirty="0" err="1">
                <a:solidFill>
                  <a:schemeClr val="tx2"/>
                </a:solidFill>
              </a:rPr>
              <a:t>GG’s</a:t>
            </a:r>
            <a:r>
              <a:rPr lang="en-US" dirty="0">
                <a:solidFill>
                  <a:schemeClr val="tx2"/>
                </a:solidFill>
              </a:rPr>
              <a:t> are increasing the natural greenhouse effect</a:t>
            </a:r>
          </a:p>
          <a:p>
            <a:pPr marL="742950" lvl="1">
              <a:lnSpc>
                <a:spcPct val="90000"/>
              </a:lnSpc>
            </a:pPr>
            <a:r>
              <a:rPr lang="en-US" dirty="0">
                <a:solidFill>
                  <a:schemeClr val="tx2"/>
                </a:solidFill>
              </a:rPr>
              <a:t>Without drastic changes in current emissions trends, GG concentrations will increase dramatically in the next few centuries </a:t>
            </a:r>
          </a:p>
          <a:p>
            <a:r>
              <a:rPr lang="en-US" sz="1000" dirty="0"/>
              <a:t>C02 is about 65% of the anthropogenic </a:t>
            </a:r>
            <a:r>
              <a:rPr lang="en-US" sz="1000" dirty="0" err="1"/>
              <a:t>gg</a:t>
            </a:r>
            <a:r>
              <a:rPr lang="en-US" sz="1000" dirty="0"/>
              <a:t> issue; residence time is about a century</a:t>
            </a:r>
          </a:p>
          <a:p>
            <a:r>
              <a:rPr lang="en-US" sz="1000" dirty="0"/>
              <a:t>CH4 is about 15% of the anthropogenic </a:t>
            </a:r>
            <a:r>
              <a:rPr lang="en-US" sz="1000" dirty="0" err="1"/>
              <a:t>gg</a:t>
            </a:r>
            <a:r>
              <a:rPr lang="en-US" sz="1000" dirty="0"/>
              <a:t> issue; </a:t>
            </a:r>
          </a:p>
          <a:p>
            <a:pPr marL="223261" indent="-223261"/>
            <a:endParaRPr lang="en-US" sz="1000" dirty="0">
              <a:latin typeface="Arial" pitchFamily="-105" charset="0"/>
            </a:endParaRPr>
          </a:p>
          <a:p>
            <a:pPr marL="223261" indent="-223261"/>
            <a:endParaRPr lang="en-US" sz="1000" dirty="0">
              <a:latin typeface="Arial" pitchFamily="-105" charset="0"/>
            </a:endParaRPr>
          </a:p>
          <a:p>
            <a:pPr marL="223261" indent="-223261"/>
            <a:endParaRPr lang="en-US" sz="1000" dirty="0">
              <a:latin typeface="Arial" pitchFamily="-105" charset="0"/>
            </a:endParaRPr>
          </a:p>
          <a:p>
            <a:pPr marL="223261" indent="-223261"/>
            <a:r>
              <a:rPr lang="en-US" sz="1000" dirty="0">
                <a:latin typeface="Arial" pitchFamily="-105" charset="0"/>
              </a:rPr>
              <a:t>Image source: http://www.ecy.wa.gov/climatechange/images/greenhouse_effect2.jpg </a:t>
            </a:r>
          </a:p>
          <a:p>
            <a:pPr marL="223261" indent="-223261"/>
            <a:endParaRPr lang="en-US" sz="1000" dirty="0">
              <a:latin typeface="Arial" pitchFamily="-105" charset="0"/>
            </a:endParaRPr>
          </a:p>
          <a:p>
            <a:pPr marL="223261" indent="-223261"/>
            <a:r>
              <a:rPr lang="en-US" sz="1000" dirty="0">
                <a:latin typeface="Arial" pitchFamily="-105" charset="0"/>
              </a:rPr>
              <a:t>Greenhouse gases play a critical role in determining global temperature. Without these gases, the Earth’s average temperature would be somewhere on the order of 0°F -- a temperature so low that the Earth would be frozen and could not sustain life -- rather than the comfortable average of 59°F today (</a:t>
            </a:r>
            <a:r>
              <a:rPr lang="en-US" sz="1000" dirty="0" err="1">
                <a:latin typeface="Arial" pitchFamily="-105" charset="0"/>
              </a:rPr>
              <a:t>http://www.ucsusa.org/global_warming/science/global-warming-faq.html).</a:t>
            </a:r>
            <a:r>
              <a:rPr lang="en-US" sz="1000" dirty="0">
                <a:latin typeface="Arial" pitchFamily="-105" charset="0"/>
              </a:rPr>
              <a:t> </a:t>
            </a:r>
          </a:p>
          <a:p>
            <a:pPr marL="223261" indent="-223261"/>
            <a:endParaRPr lang="en-US" sz="1000" dirty="0">
              <a:latin typeface="Arial" pitchFamily="-105" charset="0"/>
            </a:endParaRPr>
          </a:p>
          <a:p>
            <a:pPr marL="223261" indent="-223261"/>
            <a:r>
              <a:rPr lang="en-US" sz="1000" dirty="0">
                <a:latin typeface="Arial" pitchFamily="-105" charset="0"/>
              </a:rPr>
              <a:t>How does this happen? </a:t>
            </a:r>
          </a:p>
          <a:p>
            <a:pPr marL="223261" indent="-223261"/>
            <a:endParaRPr lang="en-US" sz="1000" dirty="0">
              <a:latin typeface="Arial" pitchFamily="-105" charset="0"/>
            </a:endParaRPr>
          </a:p>
          <a:p>
            <a:pPr marL="223261" indent="-223261"/>
            <a:r>
              <a:rPr lang="en-US" sz="1000" dirty="0">
                <a:latin typeface="Arial" pitchFamily="-105" charset="0"/>
              </a:rPr>
              <a:t>When incoming solar radiation passes through the Earth’s atmosphere, much of this radiation is absorbed by the Earth’s surface. A portion of that energy is re-radiated back towards the atmosphere but at different wavelengths; rather than being visible light, the re-radiated energy is infrared. Various trace “greenhouse” gases (less than 1% by volume) in the atmosphere absorb much of the infrared radiation from the Earth’s surface and release that energy as heat back towards the Earth’s surface; the remainder escapes into space.  These gases include water vapor, carbon dioxide, methane, nitrous oxide, ozone, and various chlorine-, </a:t>
            </a:r>
            <a:r>
              <a:rPr lang="en-US" sz="1000" dirty="0" err="1">
                <a:latin typeface="Arial" pitchFamily="-105" charset="0"/>
              </a:rPr>
              <a:t>flourine</a:t>
            </a:r>
            <a:r>
              <a:rPr lang="en-US" sz="1000" dirty="0">
                <a:latin typeface="Arial" pitchFamily="-105" charset="0"/>
              </a:rPr>
              <a:t>-, and bromine-containing compounds.  </a:t>
            </a:r>
          </a:p>
          <a:p>
            <a:pPr marL="223261" indent="-223261"/>
            <a:endParaRPr lang="en-US" sz="1000" dirty="0">
              <a:latin typeface="Arial" pitchFamily="-105" charset="0"/>
            </a:endParaRPr>
          </a:p>
          <a:p>
            <a:pPr marL="223261" indent="-223261"/>
            <a:r>
              <a:rPr lang="en-US" sz="1000" b="1" dirty="0">
                <a:latin typeface="Arial" pitchFamily="-105" charset="0"/>
              </a:rPr>
              <a:t>Rapid increases in the concentration of greenhouse gases are changing this natural balance.</a:t>
            </a:r>
          </a:p>
          <a:p>
            <a:pPr marL="223261" indent="-223261"/>
            <a:endParaRPr lang="en-US" sz="1000" dirty="0">
              <a:latin typeface="Arial" pitchFamily="-105" charset="0"/>
            </a:endParaRPr>
          </a:p>
          <a:p>
            <a:pPr marL="223261" indent="-223261"/>
            <a:r>
              <a:rPr lang="en-US" sz="1000" dirty="0">
                <a:latin typeface="Arial" pitchFamily="-105" charset="0"/>
              </a:rPr>
              <a:t>(side note: nitrogen and oxygen, the two dominant atmospheric gases (78% and 21%, respectively), do not absorb solar or infrared radiation). Argon is the largest of the trace gases but it does not have a role in affecting climate. Water vapor, the largest greenhouse gas, remains in the atmosphere for only 7 days before it becomes a water droplet. We cannot control water vapor concentrations and as we get warmer we will get more water vapor in the atmosphere).</a:t>
            </a:r>
          </a:p>
        </p:txBody>
      </p:sp>
    </p:spTree>
    <p:extLst>
      <p:ext uri="{BB962C8B-B14F-4D97-AF65-F5344CB8AC3E}">
        <p14:creationId xmlns:p14="http://schemas.microsoft.com/office/powerpoint/2010/main" val="3754435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Energy is constantly flowing into the atmosphere in the form of sunlight. Some of this sunlight (about 30 percent) is reflected back to space and the rest is absorbed by the planet. Subtract the energy flowing out from the energy flowing in, and if the number is anything other than zero, there has to be some warming (or cooling, if the number is negative) going on. </a:t>
            </a:r>
          </a:p>
          <a:p>
            <a:r>
              <a:rPr lang="en-US" sz="1200" b="0" i="0" kern="1200" dirty="0" smtClean="0">
                <a:solidFill>
                  <a:schemeClr val="tx1"/>
                </a:solidFill>
                <a:effectLst/>
                <a:latin typeface="+mn-lt"/>
                <a:ea typeface="+mn-ea"/>
                <a:cs typeface="+mn-cs"/>
              </a:rPr>
              <a:t>Radiative forcing, measured in watts per square meter of surface, is a direct measure of the impact that recent human activities are having on changing the planet’s climate.</a:t>
            </a:r>
            <a:endParaRPr lang="en-US" dirty="0"/>
          </a:p>
        </p:txBody>
      </p:sp>
      <p:sp>
        <p:nvSpPr>
          <p:cNvPr id="4" name="Slide Number Placeholder 3"/>
          <p:cNvSpPr>
            <a:spLocks noGrp="1"/>
          </p:cNvSpPr>
          <p:nvPr>
            <p:ph type="sldNum" sz="quarter" idx="10"/>
          </p:nvPr>
        </p:nvSpPr>
        <p:spPr/>
        <p:txBody>
          <a:bodyPr/>
          <a:lstStyle/>
          <a:p>
            <a:fld id="{414184CC-C22D-42C4-93B9-64B090A27058}" type="slidenum">
              <a:rPr lang="en-US" smtClean="0"/>
              <a:pPr/>
              <a:t>9</a:t>
            </a:fld>
            <a:endParaRPr lang="en-US"/>
          </a:p>
        </p:txBody>
      </p:sp>
    </p:spTree>
    <p:extLst>
      <p:ext uri="{BB962C8B-B14F-4D97-AF65-F5344CB8AC3E}">
        <p14:creationId xmlns:p14="http://schemas.microsoft.com/office/powerpoint/2010/main" val="889110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All of the greenhouse gases created by humans and added to the air since the Industrial Revolution began cause a heating equal to that of about one small Christmas light over every square m of Earth's surface.</a:t>
            </a:r>
            <a:endParaRPr lang="en-US" dirty="0"/>
          </a:p>
        </p:txBody>
      </p:sp>
      <p:sp>
        <p:nvSpPr>
          <p:cNvPr id="4" name="Slide Number Placeholder 3"/>
          <p:cNvSpPr>
            <a:spLocks noGrp="1"/>
          </p:cNvSpPr>
          <p:nvPr>
            <p:ph type="sldNum" sz="quarter" idx="10"/>
          </p:nvPr>
        </p:nvSpPr>
        <p:spPr/>
        <p:txBody>
          <a:bodyPr/>
          <a:lstStyle/>
          <a:p>
            <a:fld id="{414184CC-C22D-42C4-93B9-64B090A27058}" type="slidenum">
              <a:rPr lang="en-US" smtClean="0"/>
              <a:pPr/>
              <a:t>10</a:t>
            </a:fld>
            <a:endParaRPr lang="en-US"/>
          </a:p>
        </p:txBody>
      </p:sp>
    </p:spTree>
    <p:extLst>
      <p:ext uri="{BB962C8B-B14F-4D97-AF65-F5344CB8AC3E}">
        <p14:creationId xmlns:p14="http://schemas.microsoft.com/office/powerpoint/2010/main" val="2627021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3124200" y="6381750"/>
            <a:ext cx="2895600" cy="396875"/>
          </a:xfrm>
        </p:spPr>
        <p:txBody>
          <a:bodyPr/>
          <a:lstStyle>
            <a:lvl1pPr>
              <a:defRPr/>
            </a:lvl1pPr>
          </a:lstStyle>
          <a:p>
            <a:r>
              <a:rPr lang="en-US"/>
              <a:t>October 19, 2006</a:t>
            </a:r>
          </a:p>
          <a:p>
            <a:r>
              <a:rPr lang="en-US"/>
              <a:t>www.cses.washington.edu/cig</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34850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3124200" y="6381750"/>
            <a:ext cx="2895600" cy="396875"/>
          </a:xfrm>
        </p:spPr>
        <p:txBody>
          <a:bodyPr/>
          <a:lstStyle>
            <a:lvl1pPr>
              <a:defRPr/>
            </a:lvl1pPr>
          </a:lstStyle>
          <a:p>
            <a:r>
              <a:rPr lang="en-US"/>
              <a:t>October 19, 2006</a:t>
            </a:r>
          </a:p>
          <a:p>
            <a:r>
              <a:rPr lang="en-US"/>
              <a:t>www.cses.washington.edu/cig</a:t>
            </a:r>
          </a:p>
        </p:txBody>
      </p:sp>
    </p:spTree>
    <p:extLst>
      <p:ext uri="{BB962C8B-B14F-4D97-AF65-F5344CB8AC3E}">
        <p14:creationId xmlns:p14="http://schemas.microsoft.com/office/powerpoint/2010/main" val="1098904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B12BEA9-FDE9-46A5-A277-DF24A7B13EE6}"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0F3CC-0D62-45B9-9495-2A13637DFAB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2BEA9-FDE9-46A5-A277-DF24A7B13EE6}" type="datetimeFigureOut">
              <a:rPr lang="en-US" smtClean="0"/>
              <a:pPr/>
              <a:t>11/13/2019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00F3CC-0D62-45B9-9495-2A13637DFAB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 id="214748366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7.emf"/><Relationship Id="rId4" Type="http://schemas.openxmlformats.org/officeDocument/2006/relationships/oleObject" Target="../embeddings/Microsoft_Excel_97-2003_Worksheet1.xls"/></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8.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Microsoft_Excel_97-2003_Worksheet3.xls"/><Relationship Id="rId5" Type="http://schemas.openxmlformats.org/officeDocument/2006/relationships/image" Target="../media/image37.emf"/><Relationship Id="rId4" Type="http://schemas.openxmlformats.org/officeDocument/2006/relationships/oleObject" Target="../embeddings/Microsoft_Excel_97-2003_Worksheet2.xls"/></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em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emf"/></Relationships>
</file>

<file path=ppt/slides/_rels/slide3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62.png"/><Relationship Id="rId4" Type="http://schemas.openxmlformats.org/officeDocument/2006/relationships/image" Target="../media/image61.jpeg"/></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6.tif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8.jpeg"/><Relationship Id="rId4" Type="http://schemas.microsoft.com/office/2007/relationships/hdphoto" Target="../media/hdphoto3.wdp"/></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microsoft.com/office/2007/relationships/hdphoto" Target="../media/hdphoto5.wdp"/></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481" name="Straight Connector 8"/>
          <p:cNvCxnSpPr>
            <a:cxnSpLocks noChangeShapeType="1"/>
          </p:cNvCxnSpPr>
          <p:nvPr/>
        </p:nvCxnSpPr>
        <p:spPr bwMode="auto">
          <a:xfrm>
            <a:off x="0" y="0"/>
            <a:ext cx="914400" cy="0"/>
          </a:xfrm>
          <a:prstGeom prst="line">
            <a:avLst/>
          </a:prstGeom>
          <a:noFill/>
          <a:ln w="0" algn="ctr">
            <a:solidFill>
              <a:srgbClr val="FBFFFF"/>
            </a:solidFill>
            <a:round/>
            <a:headEnd/>
            <a:tailEnd/>
          </a:ln>
        </p:spPr>
      </p:cxnSp>
      <p:cxnSp>
        <p:nvCxnSpPr>
          <p:cNvPr id="20482" name="Straight Connector 7"/>
          <p:cNvCxnSpPr>
            <a:cxnSpLocks noChangeShapeType="1"/>
          </p:cNvCxnSpPr>
          <p:nvPr/>
        </p:nvCxnSpPr>
        <p:spPr bwMode="auto">
          <a:xfrm>
            <a:off x="0" y="0"/>
            <a:ext cx="914400" cy="0"/>
          </a:xfrm>
          <a:prstGeom prst="line">
            <a:avLst/>
          </a:prstGeom>
          <a:noFill/>
          <a:ln w="0" algn="ctr">
            <a:solidFill>
              <a:srgbClr val="FBFFFF"/>
            </a:solidFill>
            <a:round/>
            <a:headEnd/>
            <a:tailEnd/>
          </a:ln>
        </p:spPr>
      </p:cxnSp>
      <p:sp>
        <p:nvSpPr>
          <p:cNvPr id="20484" name="Rectangle 2"/>
          <p:cNvSpPr>
            <a:spLocks noGrp="1" noChangeArrowheads="1"/>
          </p:cNvSpPr>
          <p:nvPr>
            <p:ph type="title"/>
          </p:nvPr>
        </p:nvSpPr>
        <p:spPr>
          <a:xfrm>
            <a:off x="457200" y="228600"/>
            <a:ext cx="8229600" cy="2057400"/>
          </a:xfrm>
          <a:ln w="28575">
            <a:solidFill>
              <a:schemeClr val="tx2"/>
            </a:solidFill>
          </a:ln>
        </p:spPr>
        <p:txBody>
          <a:bodyPr>
            <a:normAutofit fontScale="90000"/>
          </a:bodyPr>
          <a:lstStyle/>
          <a:p>
            <a:r>
              <a:rPr lang="en-US" b="1" dirty="0" smtClean="0"/>
              <a:t> </a:t>
            </a:r>
            <a:r>
              <a:rPr lang="en-US" sz="4900" b="1" dirty="0" smtClean="0"/>
              <a:t>Climate Change: What is the current understanding and what to expect</a:t>
            </a:r>
          </a:p>
        </p:txBody>
      </p:sp>
      <p:sp>
        <p:nvSpPr>
          <p:cNvPr id="3077" name="Text Box 17"/>
          <p:cNvSpPr txBox="1">
            <a:spLocks noChangeArrowheads="1"/>
          </p:cNvSpPr>
          <p:nvPr/>
        </p:nvSpPr>
        <p:spPr bwMode="auto">
          <a:xfrm>
            <a:off x="0" y="4495800"/>
            <a:ext cx="9144000" cy="2031325"/>
          </a:xfrm>
          <a:prstGeom prst="rect">
            <a:avLst/>
          </a:prstGeom>
          <a:noFill/>
          <a:ln w="9525">
            <a:noFill/>
            <a:miter lim="800000"/>
            <a:headEnd/>
            <a:tailEnd/>
          </a:ln>
        </p:spPr>
        <p:txBody>
          <a:bodyPr wrap="square">
            <a:spAutoFit/>
          </a:bodyPr>
          <a:lstStyle/>
          <a:p>
            <a:pPr algn="ctr">
              <a:defRPr/>
            </a:pPr>
            <a:endParaRPr lang="en-US" sz="1000" dirty="0">
              <a:solidFill>
                <a:schemeClr val="accent3">
                  <a:lumMod val="50000"/>
                </a:schemeClr>
              </a:solidFill>
            </a:endParaRPr>
          </a:p>
          <a:p>
            <a:pPr algn="ctr">
              <a:defRPr/>
            </a:pPr>
            <a:r>
              <a:rPr lang="en-US" sz="3200" b="1" dirty="0" smtClean="0">
                <a:solidFill>
                  <a:schemeClr val="tx2"/>
                </a:solidFill>
              </a:rPr>
              <a:t>Jessica Halofsky and David L. Peterson</a:t>
            </a:r>
            <a:endParaRPr lang="en-US" sz="3200" b="1" baseline="30000" dirty="0" smtClean="0">
              <a:solidFill>
                <a:schemeClr val="tx2"/>
              </a:solidFill>
            </a:endParaRPr>
          </a:p>
          <a:p>
            <a:pPr algn="ctr">
              <a:defRPr/>
            </a:pPr>
            <a:endParaRPr lang="en-US" sz="1200" dirty="0" smtClean="0">
              <a:solidFill>
                <a:schemeClr val="tx2"/>
              </a:solidFill>
            </a:endParaRPr>
          </a:p>
          <a:p>
            <a:pPr algn="ctr">
              <a:defRPr/>
            </a:pPr>
            <a:r>
              <a:rPr lang="en-US" sz="2400" dirty="0" smtClean="0">
                <a:solidFill>
                  <a:schemeClr val="tx2"/>
                </a:solidFill>
              </a:rPr>
              <a:t>University </a:t>
            </a:r>
            <a:r>
              <a:rPr lang="en-US" sz="2400" dirty="0">
                <a:solidFill>
                  <a:schemeClr val="tx2"/>
                </a:solidFill>
              </a:rPr>
              <a:t>of Washington, School of Environmental and Forest </a:t>
            </a:r>
            <a:r>
              <a:rPr lang="en-US" sz="2400" dirty="0" smtClean="0">
                <a:solidFill>
                  <a:schemeClr val="tx2"/>
                </a:solidFill>
              </a:rPr>
              <a:t>Sciences and USDA </a:t>
            </a:r>
            <a:r>
              <a:rPr lang="en-US" sz="2400" dirty="0">
                <a:solidFill>
                  <a:schemeClr val="tx2"/>
                </a:solidFill>
              </a:rPr>
              <a:t>Forest Service, Pacific Northwest Research Station </a:t>
            </a:r>
          </a:p>
          <a:p>
            <a:pPr algn="ctr">
              <a:defRPr/>
            </a:pPr>
            <a:endParaRPr lang="en-US" sz="2400" i="1" dirty="0">
              <a:solidFill>
                <a:schemeClr val="accent3">
                  <a:lumMod val="50000"/>
                </a:schemeClr>
              </a:solidFill>
            </a:endParaRPr>
          </a:p>
        </p:txBody>
      </p:sp>
      <p:pic>
        <p:nvPicPr>
          <p:cNvPr id="20488" name="Picture 16" descr="phpThumb"/>
          <p:cNvPicPr>
            <a:picLocks noChangeAspect="1" noChangeArrowheads="1"/>
          </p:cNvPicPr>
          <p:nvPr/>
        </p:nvPicPr>
        <p:blipFill>
          <a:blip r:embed="rId3"/>
          <a:srcRect/>
          <a:stretch>
            <a:fillRect/>
          </a:stretch>
        </p:blipFill>
        <p:spPr bwMode="auto">
          <a:xfrm>
            <a:off x="-17016" y="2590800"/>
            <a:ext cx="2286000" cy="1828800"/>
          </a:xfrm>
          <a:prstGeom prst="rect">
            <a:avLst/>
          </a:prstGeom>
          <a:noFill/>
          <a:ln w="9525">
            <a:noFill/>
            <a:miter lim="800000"/>
            <a:headEnd/>
            <a:tailEnd/>
          </a:ln>
        </p:spPr>
      </p:pic>
      <p:pic>
        <p:nvPicPr>
          <p:cNvPr id="10" name="Picture 2" descr="lodgepole-pine-courtesy-of-nf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590801"/>
            <a:ext cx="2362200" cy="182879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 name="Picture 10"/>
          <p:cNvPicPr/>
          <p:nvPr/>
        </p:nvPicPr>
        <p:blipFill rotWithShape="1">
          <a:blip r:embed="rId5" cstate="email">
            <a:extLst>
              <a:ext uri="{28A0092B-C50C-407E-A947-70E740481C1C}">
                <a14:useLocalDpi xmlns:a14="http://schemas.microsoft.com/office/drawing/2010/main"/>
              </a:ext>
            </a:extLst>
          </a:blip>
          <a:srcRect l="4458" r="4013"/>
          <a:stretch/>
        </p:blipFill>
        <p:spPr bwMode="auto">
          <a:xfrm>
            <a:off x="4500794" y="2590800"/>
            <a:ext cx="2362201" cy="1828800"/>
          </a:xfrm>
          <a:prstGeom prst="rect">
            <a:avLst/>
          </a:prstGeom>
          <a:noFill/>
          <a:ln>
            <a:noFill/>
          </a:ln>
        </p:spPr>
      </p:pic>
      <p:pic>
        <p:nvPicPr>
          <p:cNvPr id="12" name="Picture 11">
            <a:extLst>
              <a:ext uri="{FF2B5EF4-FFF2-40B4-BE49-F238E27FC236}">
                <a16:creationId xmlns:a16="http://schemas.microsoft.com/office/drawing/2014/main" xmlns="" id="{CC9086F9-5136-1345-A147-126CEC6769A6}"/>
              </a:ext>
            </a:extLst>
          </p:cNvPr>
          <p:cNvPicPr>
            <a:picLocks noChangeAspect="1"/>
          </p:cNvPicPr>
          <p:nvPr/>
        </p:nvPicPr>
        <p:blipFill rotWithShape="1">
          <a:blip r:embed="rId6">
            <a:extLst>
              <a:ext uri="{BEBA8EAE-BF5A-486C-A8C5-ECC9F3942E4B}">
                <a14:imgProps xmlns:a14="http://schemas.microsoft.com/office/drawing/2010/main">
                  <a14:imgLayer>
                    <a14:imgEffect>
                      <a14:brightnessContrast bright="27000"/>
                    </a14:imgEffect>
                  </a14:imgLayer>
                </a14:imgProps>
              </a:ext>
            </a:extLst>
          </a:blip>
          <a:srcRect l="26359" r="-10818"/>
          <a:stretch/>
        </p:blipFill>
        <p:spPr>
          <a:xfrm>
            <a:off x="2268984" y="2592279"/>
            <a:ext cx="2685719" cy="1828801"/>
          </a:xfrm>
          <a:prstGeom prst="rect">
            <a:avLst/>
          </a:prstGeom>
        </p:spPr>
      </p:pic>
    </p:spTree>
    <p:extLst>
      <p:ext uri="{BB962C8B-B14F-4D97-AF65-F5344CB8AC3E}">
        <p14:creationId xmlns:p14="http://schemas.microsoft.com/office/powerpoint/2010/main" val="3363125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500" name="Line 4"/>
          <p:cNvSpPr>
            <a:spLocks noChangeShapeType="1"/>
          </p:cNvSpPr>
          <p:nvPr/>
        </p:nvSpPr>
        <p:spPr bwMode="auto">
          <a:xfrm>
            <a:off x="0" y="3429000"/>
            <a:ext cx="9144000" cy="0"/>
          </a:xfrm>
          <a:prstGeom prst="line">
            <a:avLst/>
          </a:prstGeom>
          <a:noFill/>
          <a:ln w="9525">
            <a:solidFill>
              <a:schemeClr val="tx1"/>
            </a:solidFill>
            <a:round/>
            <a:headEnd/>
            <a:tailEnd/>
          </a:ln>
          <a:effectLst/>
        </p:spPr>
        <p:txBody>
          <a:bodyPr/>
          <a:lstStyle/>
          <a:p>
            <a:pPr>
              <a:defRPr/>
            </a:pPr>
            <a:endParaRPr lang="en-US"/>
          </a:p>
        </p:txBody>
      </p:sp>
      <p:sp>
        <p:nvSpPr>
          <p:cNvPr id="618501" name="Line 5"/>
          <p:cNvSpPr>
            <a:spLocks noChangeShapeType="1"/>
          </p:cNvSpPr>
          <p:nvPr/>
        </p:nvSpPr>
        <p:spPr bwMode="auto">
          <a:xfrm>
            <a:off x="31242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2" name="Line 6"/>
          <p:cNvSpPr>
            <a:spLocks noChangeShapeType="1"/>
          </p:cNvSpPr>
          <p:nvPr/>
        </p:nvSpPr>
        <p:spPr bwMode="auto">
          <a:xfrm>
            <a:off x="60960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3" name="Text Box 7"/>
          <p:cNvSpPr txBox="1">
            <a:spLocks noChangeArrowheads="1"/>
          </p:cNvSpPr>
          <p:nvPr/>
        </p:nvSpPr>
        <p:spPr bwMode="auto">
          <a:xfrm>
            <a:off x="0" y="2971800"/>
            <a:ext cx="3124200" cy="396875"/>
          </a:xfrm>
          <a:prstGeom prst="rect">
            <a:avLst/>
          </a:prstGeom>
          <a:noFill/>
          <a:ln w="9525">
            <a:noFill/>
            <a:miter lim="800000"/>
            <a:headEnd/>
            <a:tailEnd/>
          </a:ln>
          <a:effectLst/>
        </p:spPr>
        <p:txBody>
          <a:bodyPr>
            <a:spAutoFit/>
          </a:bodyPr>
          <a:lstStyle/>
          <a:p>
            <a:pPr>
              <a:defRPr/>
            </a:pPr>
            <a:r>
              <a:rPr lang="en-US" sz="2000" dirty="0">
                <a:effectLst>
                  <a:outerShdw blurRad="38100" dist="38100" dir="2700000" algn="tl">
                    <a:srgbClr val="C0C0C0"/>
                  </a:outerShdw>
                </a:effectLst>
              </a:rPr>
              <a:t>----------- 1 meter  -----------</a:t>
            </a:r>
          </a:p>
        </p:txBody>
      </p:sp>
      <p:sp>
        <p:nvSpPr>
          <p:cNvPr id="618505" name="Text Box 9"/>
          <p:cNvSpPr txBox="1">
            <a:spLocks noChangeArrowheads="1"/>
          </p:cNvSpPr>
          <p:nvPr/>
        </p:nvSpPr>
        <p:spPr bwMode="auto">
          <a:xfrm rot="16200000">
            <a:off x="1214438" y="1425575"/>
            <a:ext cx="3355975" cy="396875"/>
          </a:xfrm>
          <a:prstGeom prst="rect">
            <a:avLst/>
          </a:prstGeom>
          <a:noFill/>
          <a:ln w="9525">
            <a:noFill/>
            <a:miter lim="800000"/>
            <a:headEnd/>
            <a:tailEnd/>
          </a:ln>
          <a:effectLst/>
        </p:spPr>
        <p:txBody>
          <a:bodyPr wrap="none">
            <a:spAutoFit/>
          </a:bodyPr>
          <a:lstStyle/>
          <a:p>
            <a:pPr>
              <a:defRPr/>
            </a:pPr>
            <a:r>
              <a:rPr lang="en-US" sz="2000">
                <a:effectLst>
                  <a:outerShdw blurRad="38100" dist="38100" dir="2700000" algn="tl">
                    <a:srgbClr val="C0C0C0"/>
                  </a:outerShdw>
                </a:effectLst>
              </a:rPr>
              <a:t>------------- 1 meter  ------------</a:t>
            </a:r>
          </a:p>
        </p:txBody>
      </p:sp>
      <p:pic>
        <p:nvPicPr>
          <p:cNvPr id="9223" name="Picture 10"/>
          <p:cNvPicPr>
            <a:picLocks noChangeAspect="1" noChangeArrowheads="1"/>
          </p:cNvPicPr>
          <p:nvPr/>
        </p:nvPicPr>
        <p:blipFill>
          <a:blip r:embed="rId3" cstate="print"/>
          <a:srcRect/>
          <a:stretch>
            <a:fillRect/>
          </a:stretch>
        </p:blipFill>
        <p:spPr bwMode="auto">
          <a:xfrm>
            <a:off x="1263650" y="1143000"/>
            <a:ext cx="439738" cy="762000"/>
          </a:xfrm>
          <a:prstGeom prst="rect">
            <a:avLst/>
          </a:prstGeom>
          <a:noFill/>
          <a:ln w="9525">
            <a:noFill/>
            <a:miter lim="800000"/>
            <a:headEnd/>
            <a:tailEnd/>
          </a:ln>
        </p:spPr>
      </p:pic>
      <p:pic>
        <p:nvPicPr>
          <p:cNvPr id="9224" name="Picture 11"/>
          <p:cNvPicPr>
            <a:picLocks noChangeAspect="1" noChangeArrowheads="1"/>
          </p:cNvPicPr>
          <p:nvPr/>
        </p:nvPicPr>
        <p:blipFill>
          <a:blip r:embed="rId3" cstate="print"/>
          <a:srcRect/>
          <a:stretch>
            <a:fillRect/>
          </a:stretch>
        </p:blipFill>
        <p:spPr bwMode="auto">
          <a:xfrm>
            <a:off x="4343400" y="1143000"/>
            <a:ext cx="441325" cy="762000"/>
          </a:xfrm>
          <a:prstGeom prst="rect">
            <a:avLst/>
          </a:prstGeom>
          <a:noFill/>
          <a:ln w="9525">
            <a:noFill/>
            <a:miter lim="800000"/>
            <a:headEnd/>
            <a:tailEnd/>
          </a:ln>
        </p:spPr>
      </p:pic>
      <p:pic>
        <p:nvPicPr>
          <p:cNvPr id="9225" name="Picture 12"/>
          <p:cNvPicPr>
            <a:picLocks noChangeAspect="1" noChangeArrowheads="1"/>
          </p:cNvPicPr>
          <p:nvPr/>
        </p:nvPicPr>
        <p:blipFill>
          <a:blip r:embed="rId4" cstate="print"/>
          <a:srcRect/>
          <a:stretch>
            <a:fillRect/>
          </a:stretch>
        </p:blipFill>
        <p:spPr bwMode="auto">
          <a:xfrm>
            <a:off x="4375150" y="4724400"/>
            <a:ext cx="396875" cy="685800"/>
          </a:xfrm>
          <a:prstGeom prst="rect">
            <a:avLst/>
          </a:prstGeom>
          <a:noFill/>
          <a:ln w="9525">
            <a:noFill/>
            <a:miter lim="800000"/>
            <a:headEnd/>
            <a:tailEnd/>
          </a:ln>
        </p:spPr>
      </p:pic>
      <p:pic>
        <p:nvPicPr>
          <p:cNvPr id="9226" name="Picture 13"/>
          <p:cNvPicPr>
            <a:picLocks noChangeAspect="1" noChangeArrowheads="1"/>
          </p:cNvPicPr>
          <p:nvPr/>
        </p:nvPicPr>
        <p:blipFill>
          <a:blip r:embed="rId5" cstate="print"/>
          <a:srcRect/>
          <a:stretch>
            <a:fillRect/>
          </a:stretch>
        </p:blipFill>
        <p:spPr bwMode="auto">
          <a:xfrm>
            <a:off x="1238250" y="4724400"/>
            <a:ext cx="398463" cy="685800"/>
          </a:xfrm>
          <a:prstGeom prst="rect">
            <a:avLst/>
          </a:prstGeom>
          <a:noFill/>
          <a:ln w="9525">
            <a:noFill/>
            <a:miter lim="800000"/>
            <a:headEnd/>
            <a:tailEnd/>
          </a:ln>
        </p:spPr>
      </p:pic>
      <p:pic>
        <p:nvPicPr>
          <p:cNvPr id="9227" name="Picture 14"/>
          <p:cNvPicPr>
            <a:picLocks noChangeAspect="1" noChangeArrowheads="1"/>
          </p:cNvPicPr>
          <p:nvPr/>
        </p:nvPicPr>
        <p:blipFill>
          <a:blip r:embed="rId3" cstate="print"/>
          <a:srcRect/>
          <a:stretch>
            <a:fillRect/>
          </a:stretch>
        </p:blipFill>
        <p:spPr bwMode="auto">
          <a:xfrm>
            <a:off x="7391400" y="1143000"/>
            <a:ext cx="441325" cy="762000"/>
          </a:xfrm>
          <a:prstGeom prst="rect">
            <a:avLst/>
          </a:prstGeom>
          <a:noFill/>
          <a:ln w="9525">
            <a:noFill/>
            <a:miter lim="800000"/>
            <a:headEnd/>
            <a:tailEnd/>
          </a:ln>
        </p:spPr>
      </p:pic>
      <p:pic>
        <p:nvPicPr>
          <p:cNvPr id="9228" name="Picture 15"/>
          <p:cNvPicPr>
            <a:picLocks noChangeAspect="1" noChangeArrowheads="1"/>
          </p:cNvPicPr>
          <p:nvPr/>
        </p:nvPicPr>
        <p:blipFill>
          <a:blip r:embed="rId4" cstate="print"/>
          <a:srcRect/>
          <a:stretch>
            <a:fillRect/>
          </a:stretch>
        </p:blipFill>
        <p:spPr bwMode="auto">
          <a:xfrm>
            <a:off x="7391400" y="4724400"/>
            <a:ext cx="396875" cy="685800"/>
          </a:xfrm>
          <a:prstGeom prst="rect">
            <a:avLst/>
          </a:prstGeom>
          <a:noFill/>
          <a:ln w="9525">
            <a:noFill/>
            <a:miter lim="800000"/>
            <a:headEnd/>
            <a:tailEnd/>
          </a:ln>
        </p:spPr>
      </p:pic>
    </p:spTree>
    <p:extLst>
      <p:ext uri="{BB962C8B-B14F-4D97-AF65-F5344CB8AC3E}">
        <p14:creationId xmlns:p14="http://schemas.microsoft.com/office/powerpoint/2010/main" val="4141492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500" name="Line 4"/>
          <p:cNvSpPr>
            <a:spLocks noChangeShapeType="1"/>
          </p:cNvSpPr>
          <p:nvPr/>
        </p:nvSpPr>
        <p:spPr bwMode="auto">
          <a:xfrm>
            <a:off x="0" y="3429000"/>
            <a:ext cx="9144000" cy="0"/>
          </a:xfrm>
          <a:prstGeom prst="line">
            <a:avLst/>
          </a:prstGeom>
          <a:noFill/>
          <a:ln w="9525">
            <a:solidFill>
              <a:schemeClr val="tx1"/>
            </a:solidFill>
            <a:round/>
            <a:headEnd/>
            <a:tailEnd/>
          </a:ln>
          <a:effectLst/>
        </p:spPr>
        <p:txBody>
          <a:bodyPr/>
          <a:lstStyle/>
          <a:p>
            <a:pPr>
              <a:defRPr/>
            </a:pPr>
            <a:endParaRPr lang="en-US"/>
          </a:p>
        </p:txBody>
      </p:sp>
      <p:sp>
        <p:nvSpPr>
          <p:cNvPr id="618501" name="Line 5"/>
          <p:cNvSpPr>
            <a:spLocks noChangeShapeType="1"/>
          </p:cNvSpPr>
          <p:nvPr/>
        </p:nvSpPr>
        <p:spPr bwMode="auto">
          <a:xfrm>
            <a:off x="31242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2" name="Line 6"/>
          <p:cNvSpPr>
            <a:spLocks noChangeShapeType="1"/>
          </p:cNvSpPr>
          <p:nvPr/>
        </p:nvSpPr>
        <p:spPr bwMode="auto">
          <a:xfrm>
            <a:off x="60960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3" name="Text Box 7"/>
          <p:cNvSpPr txBox="1">
            <a:spLocks noChangeArrowheads="1"/>
          </p:cNvSpPr>
          <p:nvPr/>
        </p:nvSpPr>
        <p:spPr bwMode="auto">
          <a:xfrm>
            <a:off x="0" y="2971800"/>
            <a:ext cx="3124200" cy="396875"/>
          </a:xfrm>
          <a:prstGeom prst="rect">
            <a:avLst/>
          </a:prstGeom>
          <a:noFill/>
          <a:ln w="9525">
            <a:noFill/>
            <a:miter lim="800000"/>
            <a:headEnd/>
            <a:tailEnd/>
          </a:ln>
          <a:effectLst/>
        </p:spPr>
        <p:txBody>
          <a:bodyPr>
            <a:spAutoFit/>
          </a:bodyPr>
          <a:lstStyle/>
          <a:p>
            <a:pPr>
              <a:defRPr/>
            </a:pPr>
            <a:r>
              <a:rPr lang="en-US" sz="2000">
                <a:effectLst>
                  <a:outerShdw blurRad="38100" dist="38100" dir="2700000" algn="tl">
                    <a:srgbClr val="C0C0C0"/>
                  </a:outerShdw>
                </a:effectLst>
              </a:rPr>
              <a:t>----------- 1 meter  -----------</a:t>
            </a:r>
          </a:p>
        </p:txBody>
      </p:sp>
      <p:sp>
        <p:nvSpPr>
          <p:cNvPr id="618505" name="Text Box 9"/>
          <p:cNvSpPr txBox="1">
            <a:spLocks noChangeArrowheads="1"/>
          </p:cNvSpPr>
          <p:nvPr/>
        </p:nvSpPr>
        <p:spPr bwMode="auto">
          <a:xfrm rot="16200000">
            <a:off x="1214438" y="1425575"/>
            <a:ext cx="3355975" cy="396875"/>
          </a:xfrm>
          <a:prstGeom prst="rect">
            <a:avLst/>
          </a:prstGeom>
          <a:noFill/>
          <a:ln w="9525">
            <a:noFill/>
            <a:miter lim="800000"/>
            <a:headEnd/>
            <a:tailEnd/>
          </a:ln>
          <a:effectLst/>
        </p:spPr>
        <p:txBody>
          <a:bodyPr wrap="none">
            <a:spAutoFit/>
          </a:bodyPr>
          <a:lstStyle/>
          <a:p>
            <a:pPr>
              <a:defRPr/>
            </a:pPr>
            <a:r>
              <a:rPr lang="en-US" sz="2000">
                <a:effectLst>
                  <a:outerShdw blurRad="38100" dist="38100" dir="2700000" algn="tl">
                    <a:srgbClr val="C0C0C0"/>
                  </a:outerShdw>
                </a:effectLst>
              </a:rPr>
              <a:t>------------- 1 meter  ------------</a:t>
            </a:r>
          </a:p>
        </p:txBody>
      </p:sp>
      <p:pic>
        <p:nvPicPr>
          <p:cNvPr id="9223" name="Picture 10"/>
          <p:cNvPicPr>
            <a:picLocks noChangeAspect="1" noChangeArrowheads="1"/>
          </p:cNvPicPr>
          <p:nvPr/>
        </p:nvPicPr>
        <p:blipFill>
          <a:blip r:embed="rId3" cstate="print"/>
          <a:srcRect/>
          <a:stretch>
            <a:fillRect/>
          </a:stretch>
        </p:blipFill>
        <p:spPr bwMode="auto">
          <a:xfrm>
            <a:off x="1263650" y="1143000"/>
            <a:ext cx="439738" cy="762000"/>
          </a:xfrm>
          <a:prstGeom prst="rect">
            <a:avLst/>
          </a:prstGeom>
          <a:noFill/>
          <a:ln w="9525">
            <a:noFill/>
            <a:miter lim="800000"/>
            <a:headEnd/>
            <a:tailEnd/>
          </a:ln>
        </p:spPr>
      </p:pic>
      <p:pic>
        <p:nvPicPr>
          <p:cNvPr id="9224" name="Picture 11"/>
          <p:cNvPicPr>
            <a:picLocks noChangeAspect="1" noChangeArrowheads="1"/>
          </p:cNvPicPr>
          <p:nvPr/>
        </p:nvPicPr>
        <p:blipFill>
          <a:blip r:embed="rId3" cstate="print"/>
          <a:srcRect/>
          <a:stretch>
            <a:fillRect/>
          </a:stretch>
        </p:blipFill>
        <p:spPr bwMode="auto">
          <a:xfrm>
            <a:off x="4343400" y="1143000"/>
            <a:ext cx="441325" cy="762000"/>
          </a:xfrm>
          <a:prstGeom prst="rect">
            <a:avLst/>
          </a:prstGeom>
          <a:noFill/>
          <a:ln w="9525">
            <a:noFill/>
            <a:miter lim="800000"/>
            <a:headEnd/>
            <a:tailEnd/>
          </a:ln>
        </p:spPr>
      </p:pic>
      <p:pic>
        <p:nvPicPr>
          <p:cNvPr id="9225" name="Picture 12"/>
          <p:cNvPicPr>
            <a:picLocks noChangeAspect="1" noChangeArrowheads="1"/>
          </p:cNvPicPr>
          <p:nvPr/>
        </p:nvPicPr>
        <p:blipFill>
          <a:blip r:embed="rId4" cstate="print"/>
          <a:srcRect/>
          <a:stretch>
            <a:fillRect/>
          </a:stretch>
        </p:blipFill>
        <p:spPr bwMode="auto">
          <a:xfrm>
            <a:off x="4375150" y="4724400"/>
            <a:ext cx="396875" cy="685800"/>
          </a:xfrm>
          <a:prstGeom prst="rect">
            <a:avLst/>
          </a:prstGeom>
          <a:noFill/>
          <a:ln w="9525">
            <a:noFill/>
            <a:miter lim="800000"/>
            <a:headEnd/>
            <a:tailEnd/>
          </a:ln>
        </p:spPr>
      </p:pic>
      <p:pic>
        <p:nvPicPr>
          <p:cNvPr id="9226" name="Picture 13"/>
          <p:cNvPicPr>
            <a:picLocks noChangeAspect="1" noChangeArrowheads="1"/>
          </p:cNvPicPr>
          <p:nvPr/>
        </p:nvPicPr>
        <p:blipFill>
          <a:blip r:embed="rId5" cstate="print"/>
          <a:srcRect/>
          <a:stretch>
            <a:fillRect/>
          </a:stretch>
        </p:blipFill>
        <p:spPr bwMode="auto">
          <a:xfrm>
            <a:off x="1238250" y="4724400"/>
            <a:ext cx="398463" cy="685800"/>
          </a:xfrm>
          <a:prstGeom prst="rect">
            <a:avLst/>
          </a:prstGeom>
          <a:noFill/>
          <a:ln w="9525">
            <a:noFill/>
            <a:miter lim="800000"/>
            <a:headEnd/>
            <a:tailEnd/>
          </a:ln>
        </p:spPr>
      </p:pic>
      <p:pic>
        <p:nvPicPr>
          <p:cNvPr id="9227" name="Picture 14"/>
          <p:cNvPicPr>
            <a:picLocks noChangeAspect="1" noChangeArrowheads="1"/>
          </p:cNvPicPr>
          <p:nvPr/>
        </p:nvPicPr>
        <p:blipFill>
          <a:blip r:embed="rId3" cstate="print"/>
          <a:srcRect/>
          <a:stretch>
            <a:fillRect/>
          </a:stretch>
        </p:blipFill>
        <p:spPr bwMode="auto">
          <a:xfrm>
            <a:off x="7391400" y="1143000"/>
            <a:ext cx="441325" cy="762000"/>
          </a:xfrm>
          <a:prstGeom prst="rect">
            <a:avLst/>
          </a:prstGeom>
          <a:noFill/>
          <a:ln w="9525">
            <a:noFill/>
            <a:miter lim="800000"/>
            <a:headEnd/>
            <a:tailEnd/>
          </a:ln>
        </p:spPr>
      </p:pic>
      <p:pic>
        <p:nvPicPr>
          <p:cNvPr id="9228" name="Picture 15"/>
          <p:cNvPicPr>
            <a:picLocks noChangeAspect="1" noChangeArrowheads="1"/>
          </p:cNvPicPr>
          <p:nvPr/>
        </p:nvPicPr>
        <p:blipFill>
          <a:blip r:embed="rId4" cstate="print"/>
          <a:srcRect/>
          <a:stretch>
            <a:fillRect/>
          </a:stretch>
        </p:blipFill>
        <p:spPr bwMode="auto">
          <a:xfrm>
            <a:off x="7391400" y="4724400"/>
            <a:ext cx="396875" cy="685800"/>
          </a:xfrm>
          <a:prstGeom prst="rect">
            <a:avLst/>
          </a:prstGeom>
          <a:noFill/>
          <a:ln w="9525">
            <a:noFill/>
            <a:miter lim="800000"/>
            <a:headEnd/>
            <a:tailEnd/>
          </a:ln>
        </p:spPr>
      </p:pic>
      <p:sp>
        <p:nvSpPr>
          <p:cNvPr id="2" name="TextBox 1"/>
          <p:cNvSpPr txBox="1"/>
          <p:nvPr/>
        </p:nvSpPr>
        <p:spPr>
          <a:xfrm>
            <a:off x="2430462" y="3075057"/>
            <a:ext cx="4267200" cy="1200329"/>
          </a:xfrm>
          <a:prstGeom prst="rect">
            <a:avLst/>
          </a:prstGeom>
          <a:solidFill>
            <a:schemeClr val="bg1"/>
          </a:solidFill>
          <a:ln>
            <a:solidFill>
              <a:schemeClr val="tx1"/>
            </a:solidFill>
          </a:ln>
        </p:spPr>
        <p:txBody>
          <a:bodyPr wrap="square" rtlCol="0">
            <a:spAutoFit/>
          </a:bodyPr>
          <a:lstStyle/>
          <a:p>
            <a:pPr algn="ctr"/>
            <a:r>
              <a:rPr lang="en-US" sz="4000" dirty="0">
                <a:latin typeface="Arial" pitchFamily="34" charset="0"/>
                <a:cs typeface="Arial" pitchFamily="34" charset="0"/>
              </a:rPr>
              <a:t>X 500 trillion</a:t>
            </a:r>
          </a:p>
          <a:p>
            <a:pPr algn="ctr"/>
            <a:r>
              <a:rPr lang="en-US" sz="3200" dirty="0">
                <a:latin typeface="Arial" pitchFamily="34" charset="0"/>
                <a:cs typeface="Arial" pitchFamily="34" charset="0"/>
              </a:rPr>
              <a:t>for the entire Earth</a:t>
            </a:r>
          </a:p>
        </p:txBody>
      </p:sp>
    </p:spTree>
    <p:extLst>
      <p:ext uri="{BB962C8B-B14F-4D97-AF65-F5344CB8AC3E}">
        <p14:creationId xmlns:p14="http://schemas.microsoft.com/office/powerpoint/2010/main" val="2812338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500" name="Line 4"/>
          <p:cNvSpPr>
            <a:spLocks noChangeShapeType="1"/>
          </p:cNvSpPr>
          <p:nvPr/>
        </p:nvSpPr>
        <p:spPr bwMode="auto">
          <a:xfrm>
            <a:off x="0" y="3429000"/>
            <a:ext cx="9144000" cy="0"/>
          </a:xfrm>
          <a:prstGeom prst="line">
            <a:avLst/>
          </a:prstGeom>
          <a:noFill/>
          <a:ln w="9525">
            <a:solidFill>
              <a:schemeClr val="tx1"/>
            </a:solidFill>
            <a:round/>
            <a:headEnd/>
            <a:tailEnd/>
          </a:ln>
          <a:effectLst/>
        </p:spPr>
        <p:txBody>
          <a:bodyPr/>
          <a:lstStyle/>
          <a:p>
            <a:pPr>
              <a:defRPr/>
            </a:pPr>
            <a:endParaRPr lang="en-US"/>
          </a:p>
        </p:txBody>
      </p:sp>
      <p:sp>
        <p:nvSpPr>
          <p:cNvPr id="618501" name="Line 5"/>
          <p:cNvSpPr>
            <a:spLocks noChangeShapeType="1"/>
          </p:cNvSpPr>
          <p:nvPr/>
        </p:nvSpPr>
        <p:spPr bwMode="auto">
          <a:xfrm>
            <a:off x="31242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2" name="Line 6"/>
          <p:cNvSpPr>
            <a:spLocks noChangeShapeType="1"/>
          </p:cNvSpPr>
          <p:nvPr/>
        </p:nvSpPr>
        <p:spPr bwMode="auto">
          <a:xfrm>
            <a:off x="6096000" y="0"/>
            <a:ext cx="0" cy="6858000"/>
          </a:xfrm>
          <a:prstGeom prst="line">
            <a:avLst/>
          </a:prstGeom>
          <a:noFill/>
          <a:ln w="9525">
            <a:solidFill>
              <a:schemeClr val="tx1"/>
            </a:solidFill>
            <a:round/>
            <a:headEnd/>
            <a:tailEnd/>
          </a:ln>
          <a:effectLst/>
        </p:spPr>
        <p:txBody>
          <a:bodyPr/>
          <a:lstStyle/>
          <a:p>
            <a:pPr>
              <a:defRPr/>
            </a:pPr>
            <a:endParaRPr lang="en-US"/>
          </a:p>
        </p:txBody>
      </p:sp>
      <p:sp>
        <p:nvSpPr>
          <p:cNvPr id="618503" name="Text Box 7"/>
          <p:cNvSpPr txBox="1">
            <a:spLocks noChangeArrowheads="1"/>
          </p:cNvSpPr>
          <p:nvPr/>
        </p:nvSpPr>
        <p:spPr bwMode="auto">
          <a:xfrm>
            <a:off x="0" y="2971800"/>
            <a:ext cx="3124200" cy="396875"/>
          </a:xfrm>
          <a:prstGeom prst="rect">
            <a:avLst/>
          </a:prstGeom>
          <a:noFill/>
          <a:ln w="9525">
            <a:noFill/>
            <a:miter lim="800000"/>
            <a:headEnd/>
            <a:tailEnd/>
          </a:ln>
          <a:effectLst/>
        </p:spPr>
        <p:txBody>
          <a:bodyPr>
            <a:spAutoFit/>
          </a:bodyPr>
          <a:lstStyle/>
          <a:p>
            <a:pPr>
              <a:defRPr/>
            </a:pPr>
            <a:r>
              <a:rPr lang="en-US" sz="2000">
                <a:effectLst>
                  <a:outerShdw blurRad="38100" dist="38100" dir="2700000" algn="tl">
                    <a:srgbClr val="C0C0C0"/>
                  </a:outerShdw>
                </a:effectLst>
              </a:rPr>
              <a:t>----------- 1 meter  -----------</a:t>
            </a:r>
          </a:p>
        </p:txBody>
      </p:sp>
      <p:sp>
        <p:nvSpPr>
          <p:cNvPr id="618505" name="Text Box 9"/>
          <p:cNvSpPr txBox="1">
            <a:spLocks noChangeArrowheads="1"/>
          </p:cNvSpPr>
          <p:nvPr/>
        </p:nvSpPr>
        <p:spPr bwMode="auto">
          <a:xfrm rot="16200000">
            <a:off x="1214438" y="1425575"/>
            <a:ext cx="3355975" cy="396875"/>
          </a:xfrm>
          <a:prstGeom prst="rect">
            <a:avLst/>
          </a:prstGeom>
          <a:noFill/>
          <a:ln w="9525">
            <a:noFill/>
            <a:miter lim="800000"/>
            <a:headEnd/>
            <a:tailEnd/>
          </a:ln>
          <a:effectLst/>
        </p:spPr>
        <p:txBody>
          <a:bodyPr wrap="none">
            <a:spAutoFit/>
          </a:bodyPr>
          <a:lstStyle/>
          <a:p>
            <a:pPr>
              <a:defRPr/>
            </a:pPr>
            <a:r>
              <a:rPr lang="en-US" sz="2000">
                <a:effectLst>
                  <a:outerShdw blurRad="38100" dist="38100" dir="2700000" algn="tl">
                    <a:srgbClr val="C0C0C0"/>
                  </a:outerShdw>
                </a:effectLst>
              </a:rPr>
              <a:t>------------- 1 meter  ------------</a:t>
            </a:r>
          </a:p>
        </p:txBody>
      </p:sp>
      <p:sp>
        <p:nvSpPr>
          <p:cNvPr id="2" name="TextBox 1"/>
          <p:cNvSpPr txBox="1"/>
          <p:nvPr/>
        </p:nvSpPr>
        <p:spPr>
          <a:xfrm>
            <a:off x="2430462" y="3075057"/>
            <a:ext cx="4267200" cy="707886"/>
          </a:xfrm>
          <a:prstGeom prst="rect">
            <a:avLst/>
          </a:prstGeom>
          <a:solidFill>
            <a:schemeClr val="bg1"/>
          </a:solidFill>
          <a:ln>
            <a:solidFill>
              <a:schemeClr val="tx1"/>
            </a:solidFill>
          </a:ln>
        </p:spPr>
        <p:txBody>
          <a:bodyPr wrap="square" rtlCol="0">
            <a:spAutoFit/>
          </a:bodyPr>
          <a:lstStyle/>
          <a:p>
            <a:pPr algn="ctr"/>
            <a:r>
              <a:rPr lang="en-US" sz="4000" dirty="0">
                <a:latin typeface="Arial" pitchFamily="34" charset="0"/>
                <a:cs typeface="Arial" pitchFamily="34" charset="0"/>
              </a:rPr>
              <a:t>X 500 trillion</a:t>
            </a:r>
          </a:p>
        </p:txBody>
      </p:sp>
      <p:pic>
        <p:nvPicPr>
          <p:cNvPr id="14" name="Picture 11"/>
          <p:cNvPicPr>
            <a:picLocks noChangeAspect="1" noChangeArrowheads="1"/>
          </p:cNvPicPr>
          <p:nvPr/>
        </p:nvPicPr>
        <p:blipFill>
          <a:blip r:embed="rId2" cstate="print"/>
          <a:srcRect/>
          <a:stretch>
            <a:fillRect/>
          </a:stretch>
        </p:blipFill>
        <p:spPr bwMode="auto">
          <a:xfrm>
            <a:off x="3625941" y="1880429"/>
            <a:ext cx="441325" cy="762000"/>
          </a:xfrm>
          <a:prstGeom prst="rect">
            <a:avLst/>
          </a:prstGeom>
          <a:noFill/>
          <a:ln w="9525">
            <a:noFill/>
            <a:miter lim="800000"/>
            <a:headEnd/>
            <a:tailEnd/>
          </a:ln>
        </p:spPr>
      </p:pic>
      <p:pic>
        <p:nvPicPr>
          <p:cNvPr id="15" name="Picture 11"/>
          <p:cNvPicPr>
            <a:picLocks noChangeAspect="1" noChangeArrowheads="1"/>
          </p:cNvPicPr>
          <p:nvPr/>
        </p:nvPicPr>
        <p:blipFill>
          <a:blip r:embed="rId2" cstate="print"/>
          <a:srcRect/>
          <a:stretch>
            <a:fillRect/>
          </a:stretch>
        </p:blipFill>
        <p:spPr bwMode="auto">
          <a:xfrm>
            <a:off x="5295459" y="1880429"/>
            <a:ext cx="441325" cy="762000"/>
          </a:xfrm>
          <a:prstGeom prst="rect">
            <a:avLst/>
          </a:prstGeom>
          <a:noFill/>
          <a:ln w="9525">
            <a:noFill/>
            <a:miter lim="800000"/>
            <a:headEnd/>
            <a:tailEnd/>
          </a:ln>
        </p:spPr>
      </p:pic>
      <p:pic>
        <p:nvPicPr>
          <p:cNvPr id="16" name="Picture 11"/>
          <p:cNvPicPr>
            <a:picLocks noChangeAspect="1" noChangeArrowheads="1"/>
          </p:cNvPicPr>
          <p:nvPr/>
        </p:nvPicPr>
        <p:blipFill>
          <a:blip r:embed="rId2" cstate="print"/>
          <a:srcRect/>
          <a:stretch>
            <a:fillRect/>
          </a:stretch>
        </p:blipFill>
        <p:spPr bwMode="auto">
          <a:xfrm>
            <a:off x="5211762" y="530578"/>
            <a:ext cx="441325" cy="762000"/>
          </a:xfrm>
          <a:prstGeom prst="rect">
            <a:avLst/>
          </a:prstGeom>
          <a:noFill/>
          <a:ln w="9525">
            <a:noFill/>
            <a:miter lim="800000"/>
            <a:headEnd/>
            <a:tailEnd/>
          </a:ln>
        </p:spPr>
      </p:pic>
      <p:pic>
        <p:nvPicPr>
          <p:cNvPr id="17" name="Picture 11"/>
          <p:cNvPicPr>
            <a:picLocks noChangeAspect="1" noChangeArrowheads="1"/>
          </p:cNvPicPr>
          <p:nvPr/>
        </p:nvPicPr>
        <p:blipFill>
          <a:blip r:embed="rId2" cstate="print"/>
          <a:srcRect/>
          <a:stretch>
            <a:fillRect/>
          </a:stretch>
        </p:blipFill>
        <p:spPr bwMode="auto">
          <a:xfrm>
            <a:off x="3621440" y="533400"/>
            <a:ext cx="441325" cy="762000"/>
          </a:xfrm>
          <a:prstGeom prst="rect">
            <a:avLst/>
          </a:prstGeom>
          <a:noFill/>
          <a:ln w="9525">
            <a:noFill/>
            <a:miter lim="800000"/>
            <a:headEnd/>
            <a:tailEnd/>
          </a:ln>
        </p:spPr>
      </p:pic>
      <p:pic>
        <p:nvPicPr>
          <p:cNvPr id="19" name="Picture 11"/>
          <p:cNvPicPr>
            <a:picLocks noChangeAspect="1" noChangeArrowheads="1"/>
          </p:cNvPicPr>
          <p:nvPr/>
        </p:nvPicPr>
        <p:blipFill>
          <a:blip r:embed="rId2" cstate="print"/>
          <a:srcRect/>
          <a:stretch>
            <a:fillRect/>
          </a:stretch>
        </p:blipFill>
        <p:spPr bwMode="auto">
          <a:xfrm>
            <a:off x="6583453" y="1882254"/>
            <a:ext cx="441325" cy="762000"/>
          </a:xfrm>
          <a:prstGeom prst="rect">
            <a:avLst/>
          </a:prstGeom>
          <a:noFill/>
          <a:ln w="9525">
            <a:noFill/>
            <a:miter lim="800000"/>
            <a:headEnd/>
            <a:tailEnd/>
          </a:ln>
        </p:spPr>
      </p:pic>
      <p:pic>
        <p:nvPicPr>
          <p:cNvPr id="20" name="Picture 11"/>
          <p:cNvPicPr>
            <a:picLocks noChangeAspect="1" noChangeArrowheads="1"/>
          </p:cNvPicPr>
          <p:nvPr/>
        </p:nvPicPr>
        <p:blipFill>
          <a:blip r:embed="rId2" cstate="print"/>
          <a:srcRect/>
          <a:stretch>
            <a:fillRect/>
          </a:stretch>
        </p:blipFill>
        <p:spPr bwMode="auto">
          <a:xfrm>
            <a:off x="8252971" y="1882254"/>
            <a:ext cx="441325" cy="762000"/>
          </a:xfrm>
          <a:prstGeom prst="rect">
            <a:avLst/>
          </a:prstGeom>
          <a:noFill/>
          <a:ln w="9525">
            <a:noFill/>
            <a:miter lim="800000"/>
            <a:headEnd/>
            <a:tailEnd/>
          </a:ln>
        </p:spPr>
      </p:pic>
      <p:pic>
        <p:nvPicPr>
          <p:cNvPr id="21" name="Picture 11"/>
          <p:cNvPicPr>
            <a:picLocks noChangeAspect="1" noChangeArrowheads="1"/>
          </p:cNvPicPr>
          <p:nvPr/>
        </p:nvPicPr>
        <p:blipFill>
          <a:blip r:embed="rId2" cstate="print"/>
          <a:srcRect/>
          <a:stretch>
            <a:fillRect/>
          </a:stretch>
        </p:blipFill>
        <p:spPr bwMode="auto">
          <a:xfrm>
            <a:off x="8169274" y="532403"/>
            <a:ext cx="441325" cy="762000"/>
          </a:xfrm>
          <a:prstGeom prst="rect">
            <a:avLst/>
          </a:prstGeom>
          <a:noFill/>
          <a:ln w="9525">
            <a:noFill/>
            <a:miter lim="800000"/>
            <a:headEnd/>
            <a:tailEnd/>
          </a:ln>
        </p:spPr>
      </p:pic>
      <p:pic>
        <p:nvPicPr>
          <p:cNvPr id="22" name="Picture 11"/>
          <p:cNvPicPr>
            <a:picLocks noChangeAspect="1" noChangeArrowheads="1"/>
          </p:cNvPicPr>
          <p:nvPr/>
        </p:nvPicPr>
        <p:blipFill>
          <a:blip r:embed="rId2" cstate="print"/>
          <a:srcRect/>
          <a:stretch>
            <a:fillRect/>
          </a:stretch>
        </p:blipFill>
        <p:spPr bwMode="auto">
          <a:xfrm>
            <a:off x="6578952" y="535225"/>
            <a:ext cx="441325" cy="762000"/>
          </a:xfrm>
          <a:prstGeom prst="rect">
            <a:avLst/>
          </a:prstGeom>
          <a:noFill/>
          <a:ln w="9525">
            <a:noFill/>
            <a:miter lim="800000"/>
            <a:headEnd/>
            <a:tailEnd/>
          </a:ln>
        </p:spPr>
      </p:pic>
      <p:pic>
        <p:nvPicPr>
          <p:cNvPr id="24" name="Picture 11"/>
          <p:cNvPicPr>
            <a:picLocks noChangeAspect="1" noChangeArrowheads="1"/>
          </p:cNvPicPr>
          <p:nvPr/>
        </p:nvPicPr>
        <p:blipFill>
          <a:blip r:embed="rId2" cstate="print"/>
          <a:srcRect/>
          <a:stretch>
            <a:fillRect/>
          </a:stretch>
        </p:blipFill>
        <p:spPr bwMode="auto">
          <a:xfrm>
            <a:off x="498566" y="5374755"/>
            <a:ext cx="441325" cy="762000"/>
          </a:xfrm>
          <a:prstGeom prst="rect">
            <a:avLst/>
          </a:prstGeom>
          <a:noFill/>
          <a:ln w="9525">
            <a:noFill/>
            <a:miter lim="800000"/>
            <a:headEnd/>
            <a:tailEnd/>
          </a:ln>
        </p:spPr>
      </p:pic>
      <p:pic>
        <p:nvPicPr>
          <p:cNvPr id="25" name="Picture 11"/>
          <p:cNvPicPr>
            <a:picLocks noChangeAspect="1" noChangeArrowheads="1"/>
          </p:cNvPicPr>
          <p:nvPr/>
        </p:nvPicPr>
        <p:blipFill>
          <a:blip r:embed="rId2" cstate="print"/>
          <a:srcRect/>
          <a:stretch>
            <a:fillRect/>
          </a:stretch>
        </p:blipFill>
        <p:spPr bwMode="auto">
          <a:xfrm>
            <a:off x="2168084" y="5374755"/>
            <a:ext cx="441325" cy="762000"/>
          </a:xfrm>
          <a:prstGeom prst="rect">
            <a:avLst/>
          </a:prstGeom>
          <a:noFill/>
          <a:ln w="9525">
            <a:noFill/>
            <a:miter lim="800000"/>
            <a:headEnd/>
            <a:tailEnd/>
          </a:ln>
        </p:spPr>
      </p:pic>
      <p:pic>
        <p:nvPicPr>
          <p:cNvPr id="26" name="Picture 11"/>
          <p:cNvPicPr>
            <a:picLocks noChangeAspect="1" noChangeArrowheads="1"/>
          </p:cNvPicPr>
          <p:nvPr/>
        </p:nvPicPr>
        <p:blipFill>
          <a:blip r:embed="rId2" cstate="print"/>
          <a:srcRect/>
          <a:stretch>
            <a:fillRect/>
          </a:stretch>
        </p:blipFill>
        <p:spPr bwMode="auto">
          <a:xfrm>
            <a:off x="2084387" y="4024904"/>
            <a:ext cx="441325" cy="762000"/>
          </a:xfrm>
          <a:prstGeom prst="rect">
            <a:avLst/>
          </a:prstGeom>
          <a:noFill/>
          <a:ln w="9525">
            <a:noFill/>
            <a:miter lim="800000"/>
            <a:headEnd/>
            <a:tailEnd/>
          </a:ln>
        </p:spPr>
      </p:pic>
      <p:pic>
        <p:nvPicPr>
          <p:cNvPr id="27" name="Picture 11"/>
          <p:cNvPicPr>
            <a:picLocks noChangeAspect="1" noChangeArrowheads="1"/>
          </p:cNvPicPr>
          <p:nvPr/>
        </p:nvPicPr>
        <p:blipFill>
          <a:blip r:embed="rId2" cstate="print"/>
          <a:srcRect/>
          <a:stretch>
            <a:fillRect/>
          </a:stretch>
        </p:blipFill>
        <p:spPr bwMode="auto">
          <a:xfrm>
            <a:off x="494065" y="4027726"/>
            <a:ext cx="441325" cy="762000"/>
          </a:xfrm>
          <a:prstGeom prst="rect">
            <a:avLst/>
          </a:prstGeom>
          <a:noFill/>
          <a:ln w="9525">
            <a:noFill/>
            <a:miter lim="800000"/>
            <a:headEnd/>
            <a:tailEnd/>
          </a:ln>
        </p:spPr>
      </p:pic>
      <p:pic>
        <p:nvPicPr>
          <p:cNvPr id="29" name="Picture 11"/>
          <p:cNvPicPr>
            <a:picLocks noChangeAspect="1" noChangeArrowheads="1"/>
          </p:cNvPicPr>
          <p:nvPr/>
        </p:nvPicPr>
        <p:blipFill>
          <a:blip r:embed="rId2" cstate="print"/>
          <a:srcRect/>
          <a:stretch>
            <a:fillRect/>
          </a:stretch>
        </p:blipFill>
        <p:spPr bwMode="auto">
          <a:xfrm>
            <a:off x="3584886" y="5370276"/>
            <a:ext cx="441325" cy="762000"/>
          </a:xfrm>
          <a:prstGeom prst="rect">
            <a:avLst/>
          </a:prstGeom>
          <a:noFill/>
          <a:ln w="9525">
            <a:noFill/>
            <a:miter lim="800000"/>
            <a:headEnd/>
            <a:tailEnd/>
          </a:ln>
        </p:spPr>
      </p:pic>
      <p:pic>
        <p:nvPicPr>
          <p:cNvPr id="30" name="Picture 11"/>
          <p:cNvPicPr>
            <a:picLocks noChangeAspect="1" noChangeArrowheads="1"/>
          </p:cNvPicPr>
          <p:nvPr/>
        </p:nvPicPr>
        <p:blipFill>
          <a:blip r:embed="rId2" cstate="print"/>
          <a:srcRect/>
          <a:stretch>
            <a:fillRect/>
          </a:stretch>
        </p:blipFill>
        <p:spPr bwMode="auto">
          <a:xfrm>
            <a:off x="5254404" y="5370276"/>
            <a:ext cx="441325" cy="762000"/>
          </a:xfrm>
          <a:prstGeom prst="rect">
            <a:avLst/>
          </a:prstGeom>
          <a:noFill/>
          <a:ln w="9525">
            <a:noFill/>
            <a:miter lim="800000"/>
            <a:headEnd/>
            <a:tailEnd/>
          </a:ln>
        </p:spPr>
      </p:pic>
      <p:pic>
        <p:nvPicPr>
          <p:cNvPr id="31" name="Picture 11"/>
          <p:cNvPicPr>
            <a:picLocks noChangeAspect="1" noChangeArrowheads="1"/>
          </p:cNvPicPr>
          <p:nvPr/>
        </p:nvPicPr>
        <p:blipFill>
          <a:blip r:embed="rId2" cstate="print"/>
          <a:srcRect/>
          <a:stretch>
            <a:fillRect/>
          </a:stretch>
        </p:blipFill>
        <p:spPr bwMode="auto">
          <a:xfrm>
            <a:off x="5170707" y="4020425"/>
            <a:ext cx="441325" cy="762000"/>
          </a:xfrm>
          <a:prstGeom prst="rect">
            <a:avLst/>
          </a:prstGeom>
          <a:noFill/>
          <a:ln w="9525">
            <a:noFill/>
            <a:miter lim="800000"/>
            <a:headEnd/>
            <a:tailEnd/>
          </a:ln>
        </p:spPr>
      </p:pic>
      <p:pic>
        <p:nvPicPr>
          <p:cNvPr id="32" name="Picture 11"/>
          <p:cNvPicPr>
            <a:picLocks noChangeAspect="1" noChangeArrowheads="1"/>
          </p:cNvPicPr>
          <p:nvPr/>
        </p:nvPicPr>
        <p:blipFill>
          <a:blip r:embed="rId2" cstate="print"/>
          <a:srcRect/>
          <a:stretch>
            <a:fillRect/>
          </a:stretch>
        </p:blipFill>
        <p:spPr bwMode="auto">
          <a:xfrm>
            <a:off x="3580385" y="4023247"/>
            <a:ext cx="441325" cy="762000"/>
          </a:xfrm>
          <a:prstGeom prst="rect">
            <a:avLst/>
          </a:prstGeom>
          <a:noFill/>
          <a:ln w="9525">
            <a:noFill/>
            <a:miter lim="800000"/>
            <a:headEnd/>
            <a:tailEnd/>
          </a:ln>
        </p:spPr>
      </p:pic>
      <p:pic>
        <p:nvPicPr>
          <p:cNvPr id="34" name="Picture 11"/>
          <p:cNvPicPr>
            <a:picLocks noChangeAspect="1" noChangeArrowheads="1"/>
          </p:cNvPicPr>
          <p:nvPr/>
        </p:nvPicPr>
        <p:blipFill>
          <a:blip r:embed="rId2" cstate="print"/>
          <a:srcRect/>
          <a:stretch>
            <a:fillRect/>
          </a:stretch>
        </p:blipFill>
        <p:spPr bwMode="auto">
          <a:xfrm>
            <a:off x="6712394" y="5372100"/>
            <a:ext cx="441325" cy="762000"/>
          </a:xfrm>
          <a:prstGeom prst="rect">
            <a:avLst/>
          </a:prstGeom>
          <a:noFill/>
          <a:ln w="9525">
            <a:noFill/>
            <a:miter lim="800000"/>
            <a:headEnd/>
            <a:tailEnd/>
          </a:ln>
        </p:spPr>
      </p:pic>
      <p:pic>
        <p:nvPicPr>
          <p:cNvPr id="35" name="Picture 11"/>
          <p:cNvPicPr>
            <a:picLocks noChangeAspect="1" noChangeArrowheads="1"/>
          </p:cNvPicPr>
          <p:nvPr/>
        </p:nvPicPr>
        <p:blipFill>
          <a:blip r:embed="rId2" cstate="print"/>
          <a:srcRect/>
          <a:stretch>
            <a:fillRect/>
          </a:stretch>
        </p:blipFill>
        <p:spPr bwMode="auto">
          <a:xfrm>
            <a:off x="8381912" y="5372100"/>
            <a:ext cx="441325" cy="762000"/>
          </a:xfrm>
          <a:prstGeom prst="rect">
            <a:avLst/>
          </a:prstGeom>
          <a:noFill/>
          <a:ln w="9525">
            <a:noFill/>
            <a:miter lim="800000"/>
            <a:headEnd/>
            <a:tailEnd/>
          </a:ln>
        </p:spPr>
      </p:pic>
      <p:pic>
        <p:nvPicPr>
          <p:cNvPr id="36" name="Picture 11"/>
          <p:cNvPicPr>
            <a:picLocks noChangeAspect="1" noChangeArrowheads="1"/>
          </p:cNvPicPr>
          <p:nvPr/>
        </p:nvPicPr>
        <p:blipFill>
          <a:blip r:embed="rId2" cstate="print"/>
          <a:srcRect/>
          <a:stretch>
            <a:fillRect/>
          </a:stretch>
        </p:blipFill>
        <p:spPr bwMode="auto">
          <a:xfrm>
            <a:off x="8298215" y="4022249"/>
            <a:ext cx="441325" cy="762000"/>
          </a:xfrm>
          <a:prstGeom prst="rect">
            <a:avLst/>
          </a:prstGeom>
          <a:noFill/>
          <a:ln w="9525">
            <a:noFill/>
            <a:miter lim="800000"/>
            <a:headEnd/>
            <a:tailEnd/>
          </a:ln>
        </p:spPr>
      </p:pic>
      <p:pic>
        <p:nvPicPr>
          <p:cNvPr id="37" name="Picture 11"/>
          <p:cNvPicPr>
            <a:picLocks noChangeAspect="1" noChangeArrowheads="1"/>
          </p:cNvPicPr>
          <p:nvPr/>
        </p:nvPicPr>
        <p:blipFill>
          <a:blip r:embed="rId2" cstate="print"/>
          <a:srcRect/>
          <a:stretch>
            <a:fillRect/>
          </a:stretch>
        </p:blipFill>
        <p:spPr bwMode="auto">
          <a:xfrm>
            <a:off x="6707893" y="4025071"/>
            <a:ext cx="441325" cy="762000"/>
          </a:xfrm>
          <a:prstGeom prst="rect">
            <a:avLst/>
          </a:prstGeom>
          <a:noFill/>
          <a:ln w="9525">
            <a:noFill/>
            <a:miter lim="800000"/>
            <a:headEnd/>
            <a:tailEnd/>
          </a:ln>
        </p:spPr>
      </p:pic>
      <p:pic>
        <p:nvPicPr>
          <p:cNvPr id="39" name="Picture 11"/>
          <p:cNvPicPr>
            <a:picLocks noChangeAspect="1" noChangeArrowheads="1"/>
          </p:cNvPicPr>
          <p:nvPr/>
        </p:nvPicPr>
        <p:blipFill>
          <a:blip r:embed="rId2" cstate="print"/>
          <a:srcRect/>
          <a:stretch>
            <a:fillRect/>
          </a:stretch>
        </p:blipFill>
        <p:spPr bwMode="auto">
          <a:xfrm>
            <a:off x="480661" y="1880429"/>
            <a:ext cx="441325" cy="762000"/>
          </a:xfrm>
          <a:prstGeom prst="rect">
            <a:avLst/>
          </a:prstGeom>
          <a:noFill/>
          <a:ln w="9525">
            <a:noFill/>
            <a:miter lim="800000"/>
            <a:headEnd/>
            <a:tailEnd/>
          </a:ln>
        </p:spPr>
      </p:pic>
      <p:pic>
        <p:nvPicPr>
          <p:cNvPr id="40" name="Picture 11"/>
          <p:cNvPicPr>
            <a:picLocks noChangeAspect="1" noChangeArrowheads="1"/>
          </p:cNvPicPr>
          <p:nvPr/>
        </p:nvPicPr>
        <p:blipFill>
          <a:blip r:embed="rId2" cstate="print"/>
          <a:srcRect/>
          <a:stretch>
            <a:fillRect/>
          </a:stretch>
        </p:blipFill>
        <p:spPr bwMode="auto">
          <a:xfrm>
            <a:off x="2150179" y="1880429"/>
            <a:ext cx="441325" cy="762000"/>
          </a:xfrm>
          <a:prstGeom prst="rect">
            <a:avLst/>
          </a:prstGeom>
          <a:noFill/>
          <a:ln w="9525">
            <a:noFill/>
            <a:miter lim="800000"/>
            <a:headEnd/>
            <a:tailEnd/>
          </a:ln>
        </p:spPr>
      </p:pic>
      <p:pic>
        <p:nvPicPr>
          <p:cNvPr id="41" name="Picture 11"/>
          <p:cNvPicPr>
            <a:picLocks noChangeAspect="1" noChangeArrowheads="1"/>
          </p:cNvPicPr>
          <p:nvPr/>
        </p:nvPicPr>
        <p:blipFill>
          <a:blip r:embed="rId2" cstate="print"/>
          <a:srcRect/>
          <a:stretch>
            <a:fillRect/>
          </a:stretch>
        </p:blipFill>
        <p:spPr bwMode="auto">
          <a:xfrm>
            <a:off x="2066482" y="530578"/>
            <a:ext cx="441325" cy="762000"/>
          </a:xfrm>
          <a:prstGeom prst="rect">
            <a:avLst/>
          </a:prstGeom>
          <a:noFill/>
          <a:ln w="9525">
            <a:noFill/>
            <a:miter lim="800000"/>
            <a:headEnd/>
            <a:tailEnd/>
          </a:ln>
        </p:spPr>
      </p:pic>
      <p:pic>
        <p:nvPicPr>
          <p:cNvPr id="42" name="Picture 11"/>
          <p:cNvPicPr>
            <a:picLocks noChangeAspect="1" noChangeArrowheads="1"/>
          </p:cNvPicPr>
          <p:nvPr/>
        </p:nvPicPr>
        <p:blipFill>
          <a:blip r:embed="rId2" cstate="print"/>
          <a:srcRect/>
          <a:stretch>
            <a:fillRect/>
          </a:stretch>
        </p:blipFill>
        <p:spPr bwMode="auto">
          <a:xfrm>
            <a:off x="476160" y="533400"/>
            <a:ext cx="441325" cy="762000"/>
          </a:xfrm>
          <a:prstGeom prst="rect">
            <a:avLst/>
          </a:prstGeom>
          <a:noFill/>
          <a:ln w="9525">
            <a:noFill/>
            <a:miter lim="800000"/>
            <a:headEnd/>
            <a:tailEnd/>
          </a:ln>
        </p:spPr>
      </p:pic>
      <p:sp>
        <p:nvSpPr>
          <p:cNvPr id="3" name="TextBox 2"/>
          <p:cNvSpPr txBox="1"/>
          <p:nvPr/>
        </p:nvSpPr>
        <p:spPr>
          <a:xfrm>
            <a:off x="685800" y="-43022"/>
            <a:ext cx="1671198" cy="584775"/>
          </a:xfrm>
          <a:prstGeom prst="rect">
            <a:avLst/>
          </a:prstGeom>
          <a:noFill/>
        </p:spPr>
        <p:txBody>
          <a:bodyPr wrap="square" rtlCol="0">
            <a:spAutoFit/>
          </a:bodyPr>
          <a:lstStyle/>
          <a:p>
            <a:r>
              <a:rPr lang="en-US" sz="3200" b="1" dirty="0">
                <a:solidFill>
                  <a:srgbClr val="FF0000"/>
                </a:solidFill>
              </a:rPr>
              <a:t>In 2100?</a:t>
            </a:r>
          </a:p>
        </p:txBody>
      </p:sp>
    </p:spTree>
    <p:extLst>
      <p:ext uri="{BB962C8B-B14F-4D97-AF65-F5344CB8AC3E}">
        <p14:creationId xmlns:p14="http://schemas.microsoft.com/office/powerpoint/2010/main" val="3824156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a:cs typeface="Arial"/>
              </a:rPr>
              <a:t>Global temperature trend</a:t>
            </a:r>
          </a:p>
        </p:txBody>
      </p:sp>
      <p:sp>
        <p:nvSpPr>
          <p:cNvPr id="5" name="TextBox 4"/>
          <p:cNvSpPr txBox="1"/>
          <p:nvPr/>
        </p:nvSpPr>
        <p:spPr>
          <a:xfrm>
            <a:off x="1668159" y="6261102"/>
            <a:ext cx="5807680" cy="369332"/>
          </a:xfrm>
          <a:prstGeom prst="rect">
            <a:avLst/>
          </a:prstGeom>
          <a:noFill/>
        </p:spPr>
        <p:txBody>
          <a:bodyPr wrap="none" rtlCol="0">
            <a:spAutoFit/>
          </a:bodyPr>
          <a:lstStyle/>
          <a:p>
            <a:r>
              <a:rPr lang="en-US" dirty="0"/>
              <a:t>Source:  https://</a:t>
            </a:r>
            <a:r>
              <a:rPr lang="en-US" dirty="0" err="1"/>
              <a:t>www.ncdc.noaa.gov</a:t>
            </a:r>
            <a:r>
              <a:rPr lang="en-US" dirty="0"/>
              <a:t>/cag/time-series/global</a:t>
            </a:r>
          </a:p>
        </p:txBody>
      </p:sp>
      <p:pic>
        <p:nvPicPr>
          <p:cNvPr id="4" name="Picture 3">
            <a:extLst>
              <a:ext uri="{FF2B5EF4-FFF2-40B4-BE49-F238E27FC236}">
                <a16:creationId xmlns="" xmlns:a16="http://schemas.microsoft.com/office/drawing/2014/main" id="{77ADB53C-082B-9646-84F3-252545595AAA}"/>
              </a:ext>
            </a:extLst>
          </p:cNvPr>
          <p:cNvPicPr>
            <a:picLocks noChangeAspect="1"/>
          </p:cNvPicPr>
          <p:nvPr/>
        </p:nvPicPr>
        <p:blipFill>
          <a:blip r:embed="rId2"/>
          <a:stretch>
            <a:fillRect/>
          </a:stretch>
        </p:blipFill>
        <p:spPr>
          <a:xfrm>
            <a:off x="457200" y="1413150"/>
            <a:ext cx="8087402" cy="4852441"/>
          </a:xfrm>
          <a:prstGeom prst="rect">
            <a:avLst/>
          </a:prstGeom>
        </p:spPr>
      </p:pic>
      <p:sp>
        <p:nvSpPr>
          <p:cNvPr id="8" name="Right Arrow 7"/>
          <p:cNvSpPr/>
          <p:nvPr/>
        </p:nvSpPr>
        <p:spPr>
          <a:xfrm>
            <a:off x="6037938" y="1946786"/>
            <a:ext cx="1810658" cy="117827"/>
          </a:xfrm>
          <a:prstGeom prst="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509623" y="1806632"/>
            <a:ext cx="1489382" cy="369332"/>
          </a:xfrm>
          <a:prstGeom prst="rect">
            <a:avLst/>
          </a:prstGeom>
          <a:noFill/>
        </p:spPr>
        <p:txBody>
          <a:bodyPr wrap="none" rtlCol="0">
            <a:spAutoFit/>
          </a:bodyPr>
          <a:lstStyle/>
          <a:p>
            <a:r>
              <a:rPr lang="en-US" b="1" dirty="0"/>
              <a:t>2016 – record</a:t>
            </a:r>
          </a:p>
        </p:txBody>
      </p:sp>
      <p:sp>
        <p:nvSpPr>
          <p:cNvPr id="10" name="Right Arrow 9"/>
          <p:cNvSpPr/>
          <p:nvPr/>
        </p:nvSpPr>
        <p:spPr>
          <a:xfrm flipV="1">
            <a:off x="6435397" y="2132991"/>
            <a:ext cx="1382255" cy="98947"/>
          </a:xfrm>
          <a:prstGeom prst="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nvSpPr>
        <p:spPr>
          <a:xfrm flipV="1">
            <a:off x="6346909" y="2485902"/>
            <a:ext cx="1401128" cy="73048"/>
          </a:xfrm>
          <a:prstGeom prst="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Arrow 11"/>
          <p:cNvSpPr/>
          <p:nvPr/>
        </p:nvSpPr>
        <p:spPr>
          <a:xfrm rot="7696209">
            <a:off x="7891148" y="1965690"/>
            <a:ext cx="571135" cy="94834"/>
          </a:xfrm>
          <a:prstGeom prst="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5782654" y="2015942"/>
            <a:ext cx="652743" cy="369332"/>
          </a:xfrm>
          <a:prstGeom prst="rect">
            <a:avLst/>
          </a:prstGeom>
        </p:spPr>
        <p:txBody>
          <a:bodyPr wrap="none">
            <a:spAutoFit/>
          </a:bodyPr>
          <a:lstStyle/>
          <a:p>
            <a:r>
              <a:rPr lang="en-US" b="1" dirty="0"/>
              <a:t>2015</a:t>
            </a:r>
          </a:p>
        </p:txBody>
      </p:sp>
      <p:sp>
        <p:nvSpPr>
          <p:cNvPr id="7" name="Rectangle 6"/>
          <p:cNvSpPr/>
          <p:nvPr/>
        </p:nvSpPr>
        <p:spPr>
          <a:xfrm>
            <a:off x="5711567" y="2337760"/>
            <a:ext cx="652743" cy="369332"/>
          </a:xfrm>
          <a:prstGeom prst="rect">
            <a:avLst/>
          </a:prstGeom>
        </p:spPr>
        <p:txBody>
          <a:bodyPr wrap="none">
            <a:spAutoFit/>
          </a:bodyPr>
          <a:lstStyle/>
          <a:p>
            <a:r>
              <a:rPr lang="en-US" b="1" dirty="0"/>
              <a:t>2014</a:t>
            </a:r>
            <a:endParaRPr lang="en-US" dirty="0"/>
          </a:p>
        </p:txBody>
      </p:sp>
      <p:sp>
        <p:nvSpPr>
          <p:cNvPr id="14" name="Rectangle 13"/>
          <p:cNvSpPr/>
          <p:nvPr/>
        </p:nvSpPr>
        <p:spPr>
          <a:xfrm>
            <a:off x="8141337" y="1437300"/>
            <a:ext cx="652743" cy="369332"/>
          </a:xfrm>
          <a:prstGeom prst="rect">
            <a:avLst/>
          </a:prstGeom>
        </p:spPr>
        <p:txBody>
          <a:bodyPr wrap="none">
            <a:spAutoFit/>
          </a:bodyPr>
          <a:lstStyle/>
          <a:p>
            <a:r>
              <a:rPr lang="en-US" b="1" dirty="0"/>
              <a:t>2017</a:t>
            </a:r>
            <a:endParaRPr lang="en-US" dirty="0"/>
          </a:p>
        </p:txBody>
      </p:sp>
      <p:sp>
        <p:nvSpPr>
          <p:cNvPr id="15" name="Right Arrow 14">
            <a:extLst>
              <a:ext uri="{FF2B5EF4-FFF2-40B4-BE49-F238E27FC236}">
                <a16:creationId xmlns="" xmlns:a16="http://schemas.microsoft.com/office/drawing/2014/main" id="{FAF0F869-7089-B946-877B-38039B8EEC35}"/>
              </a:ext>
            </a:extLst>
          </p:cNvPr>
          <p:cNvSpPr/>
          <p:nvPr/>
        </p:nvSpPr>
        <p:spPr>
          <a:xfrm flipV="1">
            <a:off x="6139249" y="2719621"/>
            <a:ext cx="1401128" cy="73048"/>
          </a:xfrm>
          <a:prstGeom prst="rightArrow">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D167E106-DF77-D94F-A871-215D35012F8B}"/>
              </a:ext>
            </a:extLst>
          </p:cNvPr>
          <p:cNvSpPr/>
          <p:nvPr/>
        </p:nvSpPr>
        <p:spPr>
          <a:xfrm>
            <a:off x="5509935" y="2571479"/>
            <a:ext cx="652743" cy="369332"/>
          </a:xfrm>
          <a:prstGeom prst="rect">
            <a:avLst/>
          </a:prstGeom>
        </p:spPr>
        <p:txBody>
          <a:bodyPr wrap="none">
            <a:spAutoFit/>
          </a:bodyPr>
          <a:lstStyle/>
          <a:p>
            <a:r>
              <a:rPr lang="en-US" b="1" dirty="0"/>
              <a:t>2010</a:t>
            </a:r>
            <a:endParaRPr lang="en-US" dirty="0"/>
          </a:p>
        </p:txBody>
      </p:sp>
    </p:spTree>
    <p:extLst>
      <p:ext uri="{BB962C8B-B14F-4D97-AF65-F5344CB8AC3E}">
        <p14:creationId xmlns:p14="http://schemas.microsoft.com/office/powerpoint/2010/main" val="76608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animBg="1"/>
      <p:bldP spid="12" grpId="0" animBg="1"/>
      <p:bldP spid="6" grpId="0"/>
      <p:bldP spid="7" grpId="0"/>
      <p:bldP spid="14" grpId="0"/>
      <p:bldP spid="15"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52400"/>
            <a:ext cx="8229600" cy="792163"/>
          </a:xfrm>
          <a:solidFill>
            <a:schemeClr val="bg1"/>
          </a:solidFill>
          <a:ln>
            <a:solidFill>
              <a:srgbClr val="CCCC99"/>
            </a:solidFill>
          </a:ln>
        </p:spPr>
        <p:txBody>
          <a:bodyPr>
            <a:normAutofit/>
          </a:bodyPr>
          <a:lstStyle/>
          <a:p>
            <a:r>
              <a:rPr lang="en-US" sz="4000" b="1" dirty="0">
                <a:latin typeface="Arial" panose="020B0604020202020204" pitchFamily="34" charset="0"/>
                <a:cs typeface="Arial" panose="020B0604020202020204" pitchFamily="34" charset="0"/>
              </a:rPr>
              <a:t>Temperature trends by station</a:t>
            </a:r>
          </a:p>
        </p:txBody>
      </p:sp>
      <p:sp>
        <p:nvSpPr>
          <p:cNvPr id="18435" name="Text Box 3"/>
          <p:cNvSpPr txBox="1">
            <a:spLocks noChangeArrowheads="1"/>
          </p:cNvSpPr>
          <p:nvPr/>
        </p:nvSpPr>
        <p:spPr bwMode="auto">
          <a:xfrm>
            <a:off x="370764" y="1447800"/>
            <a:ext cx="3515435" cy="3200400"/>
          </a:xfrm>
          <a:prstGeom prst="rect">
            <a:avLst/>
          </a:prstGeom>
          <a:solidFill>
            <a:schemeClr val="bg1"/>
          </a:solidFill>
          <a:ln w="9525">
            <a:noFill/>
            <a:miter lim="800000"/>
            <a:headEnd/>
            <a:tailEnd/>
          </a:ln>
          <a:effectLst/>
        </p:spPr>
        <p:txBody>
          <a:bodyPr/>
          <a:lstStyle/>
          <a:p>
            <a:pPr>
              <a:spcBef>
                <a:spcPct val="50000"/>
              </a:spcBef>
            </a:pPr>
            <a:r>
              <a:rPr lang="en-US" sz="2400" b="1" dirty="0">
                <a:latin typeface="Arial" pitchFamily="34" charset="0"/>
                <a:cs typeface="Arial" pitchFamily="34" charset="0"/>
              </a:rPr>
              <a:t>Average annual temperature has increased +1.6</a:t>
            </a:r>
            <a:r>
              <a:rPr lang="en-US" sz="2400" b="1" dirty="0">
                <a:latin typeface="Arial" pitchFamily="34" charset="0"/>
                <a:cs typeface="Arial" pitchFamily="34" charset="0"/>
                <a:sym typeface="Symbol" pitchFamily="-128" charset="2"/>
              </a:rPr>
              <a:t></a:t>
            </a:r>
            <a:r>
              <a:rPr lang="en-US" sz="2400" b="1" dirty="0">
                <a:latin typeface="Arial" pitchFamily="34" charset="0"/>
                <a:cs typeface="Arial" pitchFamily="34" charset="0"/>
              </a:rPr>
              <a:t>F  since 1920.</a:t>
            </a:r>
            <a:endParaRPr lang="en-US" sz="2400" b="1" i="1" dirty="0">
              <a:latin typeface="Arial" pitchFamily="34" charset="0"/>
              <a:cs typeface="Arial" pitchFamily="34" charset="0"/>
              <a:sym typeface="Symbol" pitchFamily="-128" charset="2"/>
            </a:endParaRPr>
          </a:p>
          <a:p>
            <a:pPr>
              <a:spcBef>
                <a:spcPct val="50000"/>
              </a:spcBef>
            </a:pPr>
            <a:r>
              <a:rPr lang="en-US" sz="2200" b="1" dirty="0">
                <a:latin typeface="Arial" pitchFamily="34" charset="0"/>
                <a:cs typeface="Arial" pitchFamily="34" charset="0"/>
              </a:rPr>
              <a:t>Almost every station shows warming.</a:t>
            </a:r>
          </a:p>
          <a:p>
            <a:pPr>
              <a:spcBef>
                <a:spcPct val="50000"/>
              </a:spcBef>
            </a:pPr>
            <a:r>
              <a:rPr lang="en-US" sz="2200" b="1" dirty="0">
                <a:latin typeface="Arial" pitchFamily="34" charset="0"/>
                <a:cs typeface="Arial" pitchFamily="34" charset="0"/>
                <a:sym typeface="Symbol" pitchFamily="-128" charset="2"/>
              </a:rPr>
              <a:t>Extreme cold conditions have become rarer.</a:t>
            </a:r>
          </a:p>
          <a:p>
            <a:pPr>
              <a:spcBef>
                <a:spcPct val="50000"/>
              </a:spcBef>
            </a:pPr>
            <a:r>
              <a:rPr lang="en-US" sz="2200" b="1" dirty="0">
                <a:latin typeface="Arial" pitchFamily="34" charset="0"/>
                <a:cs typeface="Arial" pitchFamily="34" charset="0"/>
                <a:sym typeface="Symbol" pitchFamily="-128" charset="2"/>
              </a:rPr>
              <a:t>Minimum temperatures rose faster than maximum temperatures.</a:t>
            </a:r>
            <a:endParaRPr lang="en-US" sz="2200" b="1" dirty="0">
              <a:latin typeface="Arial" pitchFamily="34" charset="0"/>
              <a:cs typeface="Arial" pitchFamily="34" charset="0"/>
            </a:endParaRPr>
          </a:p>
          <a:p>
            <a:pPr marL="292100" indent="-292100">
              <a:lnSpc>
                <a:spcPct val="40000"/>
              </a:lnSpc>
              <a:spcBef>
                <a:spcPct val="50000"/>
              </a:spcBef>
            </a:pPr>
            <a:endParaRPr lang="en-US" sz="2200" dirty="0"/>
          </a:p>
        </p:txBody>
      </p:sp>
      <p:pic>
        <p:nvPicPr>
          <p:cNvPr id="18448" name="Picture 16" descr="T1"/>
          <p:cNvPicPr>
            <a:picLocks noChangeAspect="1" noChangeArrowheads="1"/>
          </p:cNvPicPr>
          <p:nvPr/>
        </p:nvPicPr>
        <p:blipFill>
          <a:blip r:embed="rId3" cstate="print"/>
          <a:srcRect/>
          <a:stretch>
            <a:fillRect/>
          </a:stretch>
        </p:blipFill>
        <p:spPr bwMode="auto">
          <a:xfrm>
            <a:off x="3962400" y="1219200"/>
            <a:ext cx="4724400" cy="2514600"/>
          </a:xfrm>
          <a:prstGeom prst="rect">
            <a:avLst/>
          </a:prstGeom>
          <a:noFill/>
          <a:ln w="9525">
            <a:solidFill>
              <a:schemeClr val="tx1"/>
            </a:solidFill>
            <a:miter lim="800000"/>
            <a:headEnd/>
            <a:tailEnd/>
          </a:ln>
          <a:effectLst>
            <a:outerShdw dist="107763" dir="2700000" algn="ctr" rotWithShape="0">
              <a:srgbClr val="808080"/>
            </a:outerShdw>
          </a:effectLst>
        </p:spPr>
      </p:pic>
      <p:grpSp>
        <p:nvGrpSpPr>
          <p:cNvPr id="2" name="Group 27"/>
          <p:cNvGrpSpPr>
            <a:grpSpLocks/>
          </p:cNvGrpSpPr>
          <p:nvPr/>
        </p:nvGrpSpPr>
        <p:grpSpPr bwMode="auto">
          <a:xfrm>
            <a:off x="6538913" y="2057400"/>
            <a:ext cx="1795462" cy="1196975"/>
            <a:chOff x="4119" y="1296"/>
            <a:chExt cx="1131" cy="754"/>
          </a:xfrm>
        </p:grpSpPr>
        <p:sp>
          <p:nvSpPr>
            <p:cNvPr id="18450" name="Text Box 18"/>
            <p:cNvSpPr txBox="1">
              <a:spLocks noChangeArrowheads="1"/>
            </p:cNvSpPr>
            <p:nvPr/>
          </p:nvSpPr>
          <p:spPr bwMode="auto">
            <a:xfrm>
              <a:off x="4506" y="1296"/>
              <a:ext cx="744" cy="754"/>
            </a:xfrm>
            <a:prstGeom prst="rect">
              <a:avLst/>
            </a:prstGeom>
            <a:solidFill>
              <a:srgbClr val="FFFFCC"/>
            </a:solidFill>
            <a:ln w="9525">
              <a:solidFill>
                <a:schemeClr val="tx1"/>
              </a:solidFill>
              <a:miter lim="800000"/>
              <a:headEnd/>
              <a:tailEnd/>
            </a:ln>
            <a:effectLst/>
          </p:spPr>
          <p:txBody>
            <a:bodyPr>
              <a:spAutoFit/>
            </a:bodyPr>
            <a:lstStyle/>
            <a:p>
              <a:pPr>
                <a:spcBef>
                  <a:spcPct val="50000"/>
                </a:spcBef>
              </a:pPr>
              <a:r>
                <a:rPr lang="en-US" sz="1200" b="1">
                  <a:latin typeface="Century Gothic" pitchFamily="-128" charset="0"/>
                </a:rPr>
                <a:t>Annual variability present throughout the warming trend</a:t>
              </a:r>
            </a:p>
          </p:txBody>
        </p:sp>
        <p:sp>
          <p:nvSpPr>
            <p:cNvPr id="18451" name="Line 19"/>
            <p:cNvSpPr>
              <a:spLocks noChangeShapeType="1"/>
            </p:cNvSpPr>
            <p:nvPr/>
          </p:nvSpPr>
          <p:spPr bwMode="auto">
            <a:xfrm>
              <a:off x="4119" y="1460"/>
              <a:ext cx="259" cy="0"/>
            </a:xfrm>
            <a:prstGeom prst="line">
              <a:avLst/>
            </a:prstGeom>
            <a:noFill/>
            <a:ln w="19050">
              <a:solidFill>
                <a:schemeClr val="tx1"/>
              </a:solidFill>
              <a:round/>
              <a:headEnd type="triangle" w="med" len="med"/>
              <a:tailEnd/>
            </a:ln>
            <a:effectLst/>
          </p:spPr>
          <p:txBody>
            <a:bodyPr/>
            <a:lstStyle/>
            <a:p>
              <a:endParaRPr lang="en-US"/>
            </a:p>
          </p:txBody>
        </p:sp>
        <p:sp>
          <p:nvSpPr>
            <p:cNvPr id="18452" name="Line 20"/>
            <p:cNvSpPr>
              <a:spLocks noChangeShapeType="1"/>
            </p:cNvSpPr>
            <p:nvPr/>
          </p:nvSpPr>
          <p:spPr bwMode="auto">
            <a:xfrm>
              <a:off x="4119" y="1920"/>
              <a:ext cx="259" cy="0"/>
            </a:xfrm>
            <a:prstGeom prst="line">
              <a:avLst/>
            </a:prstGeom>
            <a:noFill/>
            <a:ln w="19050">
              <a:solidFill>
                <a:schemeClr val="tx1"/>
              </a:solidFill>
              <a:round/>
              <a:headEnd type="triangle" w="med" len="med"/>
              <a:tailEnd/>
            </a:ln>
            <a:effectLst/>
          </p:spPr>
          <p:txBody>
            <a:bodyPr/>
            <a:lstStyle/>
            <a:p>
              <a:endParaRPr lang="en-US"/>
            </a:p>
          </p:txBody>
        </p:sp>
        <p:sp>
          <p:nvSpPr>
            <p:cNvPr id="18453" name="Line 21"/>
            <p:cNvSpPr>
              <a:spLocks noChangeShapeType="1"/>
            </p:cNvSpPr>
            <p:nvPr/>
          </p:nvSpPr>
          <p:spPr bwMode="auto">
            <a:xfrm>
              <a:off x="4378" y="1460"/>
              <a:ext cx="0" cy="460"/>
            </a:xfrm>
            <a:prstGeom prst="line">
              <a:avLst/>
            </a:prstGeom>
            <a:noFill/>
            <a:ln w="19050">
              <a:solidFill>
                <a:schemeClr val="tx1"/>
              </a:solidFill>
              <a:round/>
              <a:headEnd/>
              <a:tailEnd/>
            </a:ln>
            <a:effectLst/>
          </p:spPr>
          <p:txBody>
            <a:bodyPr/>
            <a:lstStyle/>
            <a:p>
              <a:endParaRPr lang="en-US"/>
            </a:p>
          </p:txBody>
        </p:sp>
        <p:sp>
          <p:nvSpPr>
            <p:cNvPr id="18454" name="Line 22"/>
            <p:cNvSpPr>
              <a:spLocks noChangeShapeType="1"/>
            </p:cNvSpPr>
            <p:nvPr/>
          </p:nvSpPr>
          <p:spPr bwMode="auto">
            <a:xfrm>
              <a:off x="4378" y="1676"/>
              <a:ext cx="129" cy="0"/>
            </a:xfrm>
            <a:prstGeom prst="line">
              <a:avLst/>
            </a:prstGeom>
            <a:noFill/>
            <a:ln w="19050">
              <a:solidFill>
                <a:schemeClr val="tx1"/>
              </a:solidFill>
              <a:round/>
              <a:headEnd/>
              <a:tailEnd/>
            </a:ln>
            <a:effectLst/>
          </p:spPr>
          <p:txBody>
            <a:bodyPr/>
            <a:lstStyle/>
            <a:p>
              <a:endParaRPr lang="en-US"/>
            </a:p>
          </p:txBody>
        </p:sp>
      </p:grpSp>
      <p:grpSp>
        <p:nvGrpSpPr>
          <p:cNvPr id="4" name="Group 28"/>
          <p:cNvGrpSpPr>
            <a:grpSpLocks/>
          </p:cNvGrpSpPr>
          <p:nvPr/>
        </p:nvGrpSpPr>
        <p:grpSpPr bwMode="auto">
          <a:xfrm>
            <a:off x="3886200" y="1143000"/>
            <a:ext cx="4953000" cy="4876800"/>
            <a:chOff x="2448" y="720"/>
            <a:chExt cx="3120" cy="3072"/>
          </a:xfrm>
        </p:grpSpPr>
        <p:grpSp>
          <p:nvGrpSpPr>
            <p:cNvPr id="5" name="Group 14"/>
            <p:cNvGrpSpPr>
              <a:grpSpLocks/>
            </p:cNvGrpSpPr>
            <p:nvPr/>
          </p:nvGrpSpPr>
          <p:grpSpPr bwMode="auto">
            <a:xfrm>
              <a:off x="2448" y="720"/>
              <a:ext cx="3120" cy="3072"/>
              <a:chOff x="2496" y="768"/>
              <a:chExt cx="2256" cy="2089"/>
            </a:xfrm>
          </p:grpSpPr>
          <p:pic>
            <p:nvPicPr>
              <p:cNvPr id="18436" name="Picture 4"/>
              <p:cNvPicPr>
                <a:picLocks noChangeAspect="1" noChangeArrowheads="1"/>
              </p:cNvPicPr>
              <p:nvPr/>
            </p:nvPicPr>
            <p:blipFill>
              <a:blip r:embed="rId4" cstate="print"/>
              <a:srcRect/>
              <a:stretch>
                <a:fillRect/>
              </a:stretch>
            </p:blipFill>
            <p:spPr bwMode="auto">
              <a:xfrm>
                <a:off x="2496" y="768"/>
                <a:ext cx="2256" cy="2089"/>
              </a:xfrm>
              <a:prstGeom prst="rect">
                <a:avLst/>
              </a:prstGeom>
              <a:noFill/>
            </p:spPr>
          </p:pic>
          <p:grpSp>
            <p:nvGrpSpPr>
              <p:cNvPr id="6" name="Group 13"/>
              <p:cNvGrpSpPr>
                <a:grpSpLocks/>
              </p:cNvGrpSpPr>
              <p:nvPr/>
            </p:nvGrpSpPr>
            <p:grpSpPr bwMode="auto">
              <a:xfrm>
                <a:off x="4344" y="1152"/>
                <a:ext cx="346" cy="473"/>
                <a:chOff x="3819" y="1097"/>
                <a:chExt cx="346" cy="473"/>
              </a:xfrm>
            </p:grpSpPr>
            <p:sp>
              <p:nvSpPr>
                <p:cNvPr id="18439" name="Text Box 7"/>
                <p:cNvSpPr txBox="1">
                  <a:spLocks noChangeArrowheads="1"/>
                </p:cNvSpPr>
                <p:nvPr/>
              </p:nvSpPr>
              <p:spPr bwMode="auto">
                <a:xfrm>
                  <a:off x="3820" y="1097"/>
                  <a:ext cx="345" cy="118"/>
                </a:xfrm>
                <a:prstGeom prst="rect">
                  <a:avLst/>
                </a:prstGeom>
                <a:solidFill>
                  <a:schemeClr val="bg1"/>
                </a:solidFill>
                <a:ln w="9525">
                  <a:noFill/>
                  <a:miter lim="800000"/>
                  <a:headEnd/>
                  <a:tailEnd/>
                </a:ln>
                <a:effectLst/>
              </p:spPr>
              <p:txBody>
                <a:bodyPr>
                  <a:spAutoFit/>
                </a:bodyPr>
                <a:lstStyle/>
                <a:p>
                  <a:pPr>
                    <a:spcBef>
                      <a:spcPct val="50000"/>
                    </a:spcBef>
                  </a:pPr>
                  <a:r>
                    <a:rPr lang="en-US" sz="1200" b="1"/>
                    <a:t>3.6 </a:t>
                  </a:r>
                  <a:r>
                    <a:rPr lang="en-US" sz="1200" b="1">
                      <a:cs typeface="Arial" charset="0"/>
                    </a:rPr>
                    <a:t>°F</a:t>
                  </a:r>
                </a:p>
              </p:txBody>
            </p:sp>
            <p:sp>
              <p:nvSpPr>
                <p:cNvPr id="18440" name="Text Box 8"/>
                <p:cNvSpPr txBox="1">
                  <a:spLocks noChangeArrowheads="1"/>
                </p:cNvSpPr>
                <p:nvPr/>
              </p:nvSpPr>
              <p:spPr bwMode="auto">
                <a:xfrm>
                  <a:off x="3819" y="1221"/>
                  <a:ext cx="338" cy="117"/>
                </a:xfrm>
                <a:prstGeom prst="rect">
                  <a:avLst/>
                </a:prstGeom>
                <a:solidFill>
                  <a:schemeClr val="bg1"/>
                </a:solidFill>
                <a:ln w="9525">
                  <a:noFill/>
                  <a:miter lim="800000"/>
                  <a:headEnd/>
                  <a:tailEnd/>
                </a:ln>
                <a:effectLst/>
              </p:spPr>
              <p:txBody>
                <a:bodyPr>
                  <a:spAutoFit/>
                </a:bodyPr>
                <a:lstStyle/>
                <a:p>
                  <a:pPr>
                    <a:spcBef>
                      <a:spcPct val="50000"/>
                    </a:spcBef>
                  </a:pPr>
                  <a:r>
                    <a:rPr lang="en-US" sz="1200" b="1"/>
                    <a:t>2.7 </a:t>
                  </a:r>
                  <a:r>
                    <a:rPr lang="en-US" sz="1200" b="1">
                      <a:cs typeface="Arial" charset="0"/>
                    </a:rPr>
                    <a:t>°F</a:t>
                  </a:r>
                </a:p>
              </p:txBody>
            </p:sp>
            <p:sp>
              <p:nvSpPr>
                <p:cNvPr id="18441" name="Text Box 9"/>
                <p:cNvSpPr txBox="1">
                  <a:spLocks noChangeArrowheads="1"/>
                </p:cNvSpPr>
                <p:nvPr/>
              </p:nvSpPr>
              <p:spPr bwMode="auto">
                <a:xfrm>
                  <a:off x="3819" y="1338"/>
                  <a:ext cx="338" cy="117"/>
                </a:xfrm>
                <a:prstGeom prst="rect">
                  <a:avLst/>
                </a:prstGeom>
                <a:solidFill>
                  <a:schemeClr val="bg1"/>
                </a:solidFill>
                <a:ln w="9525">
                  <a:noFill/>
                  <a:miter lim="800000"/>
                  <a:headEnd/>
                  <a:tailEnd/>
                </a:ln>
                <a:effectLst/>
              </p:spPr>
              <p:txBody>
                <a:bodyPr>
                  <a:spAutoFit/>
                </a:bodyPr>
                <a:lstStyle/>
                <a:p>
                  <a:pPr>
                    <a:spcBef>
                      <a:spcPct val="50000"/>
                    </a:spcBef>
                  </a:pPr>
                  <a:r>
                    <a:rPr lang="en-US" sz="1200" b="1"/>
                    <a:t>1.8 </a:t>
                  </a:r>
                  <a:r>
                    <a:rPr lang="en-US" sz="1200" b="1">
                      <a:cs typeface="Arial" charset="0"/>
                    </a:rPr>
                    <a:t>°F</a:t>
                  </a:r>
                </a:p>
              </p:txBody>
            </p:sp>
            <p:sp>
              <p:nvSpPr>
                <p:cNvPr id="18442" name="Text Box 10"/>
                <p:cNvSpPr txBox="1">
                  <a:spLocks noChangeArrowheads="1"/>
                </p:cNvSpPr>
                <p:nvPr/>
              </p:nvSpPr>
              <p:spPr bwMode="auto">
                <a:xfrm>
                  <a:off x="3827" y="1452"/>
                  <a:ext cx="319" cy="118"/>
                </a:xfrm>
                <a:prstGeom prst="rect">
                  <a:avLst/>
                </a:prstGeom>
                <a:solidFill>
                  <a:schemeClr val="bg1"/>
                </a:solidFill>
                <a:ln w="9525">
                  <a:noFill/>
                  <a:miter lim="800000"/>
                  <a:headEnd/>
                  <a:tailEnd/>
                </a:ln>
                <a:effectLst/>
              </p:spPr>
              <p:txBody>
                <a:bodyPr>
                  <a:spAutoFit/>
                </a:bodyPr>
                <a:lstStyle/>
                <a:p>
                  <a:pPr>
                    <a:spcBef>
                      <a:spcPct val="50000"/>
                    </a:spcBef>
                  </a:pPr>
                  <a:r>
                    <a:rPr lang="en-US" sz="1200" b="1"/>
                    <a:t>0.9 </a:t>
                  </a:r>
                  <a:r>
                    <a:rPr lang="en-US" sz="1200" b="1">
                      <a:cs typeface="Arial" charset="0"/>
                    </a:rPr>
                    <a:t>°F</a:t>
                  </a:r>
                </a:p>
              </p:txBody>
            </p:sp>
          </p:grpSp>
        </p:grpSp>
        <p:sp>
          <p:nvSpPr>
            <p:cNvPr id="18437" name="Text Box 5"/>
            <p:cNvSpPr txBox="1">
              <a:spLocks noChangeArrowheads="1"/>
            </p:cNvSpPr>
            <p:nvPr/>
          </p:nvSpPr>
          <p:spPr bwMode="auto">
            <a:xfrm>
              <a:off x="4450" y="1135"/>
              <a:ext cx="912" cy="174"/>
            </a:xfrm>
            <a:prstGeom prst="rect">
              <a:avLst/>
            </a:prstGeom>
            <a:solidFill>
              <a:schemeClr val="bg1"/>
            </a:solidFill>
            <a:ln w="9525">
              <a:noFill/>
              <a:miter lim="800000"/>
              <a:headEnd/>
              <a:tailEnd/>
            </a:ln>
            <a:effectLst/>
          </p:spPr>
          <p:txBody>
            <a:bodyPr>
              <a:spAutoFit/>
            </a:bodyPr>
            <a:lstStyle/>
            <a:p>
              <a:pPr>
                <a:spcBef>
                  <a:spcPct val="50000"/>
                </a:spcBef>
              </a:pPr>
              <a:r>
                <a:rPr lang="en-US" sz="1200">
                  <a:solidFill>
                    <a:schemeClr val="accent2"/>
                  </a:solidFill>
                  <a:latin typeface="Tahoma" pitchFamily="-128" charset="0"/>
                </a:rPr>
                <a:t> </a:t>
              </a:r>
              <a:r>
                <a:rPr lang="en-US" sz="1200" b="1">
                  <a:solidFill>
                    <a:schemeClr val="tx2"/>
                  </a:solidFill>
                  <a:latin typeface="Tahoma" pitchFamily="-128" charset="0"/>
                </a:rPr>
                <a:t>Cooler</a:t>
              </a:r>
              <a:r>
                <a:rPr lang="en-US" sz="1200">
                  <a:solidFill>
                    <a:schemeClr val="accent2"/>
                  </a:solidFill>
                  <a:latin typeface="Tahoma" pitchFamily="-128" charset="0"/>
                </a:rPr>
                <a:t>  </a:t>
              </a:r>
              <a:r>
                <a:rPr lang="en-US" sz="1200" b="1">
                  <a:solidFill>
                    <a:srgbClr val="FF0000"/>
                  </a:solidFill>
                  <a:latin typeface="Tahoma" pitchFamily="-128" charset="0"/>
                </a:rPr>
                <a:t>Warmer</a:t>
              </a:r>
            </a:p>
          </p:txBody>
        </p:sp>
      </p:grpSp>
      <p:sp>
        <p:nvSpPr>
          <p:cNvPr id="23" name="TextBox 22"/>
          <p:cNvSpPr txBox="1"/>
          <p:nvPr/>
        </p:nvSpPr>
        <p:spPr>
          <a:xfrm>
            <a:off x="4038600" y="1066800"/>
            <a:ext cx="4800600"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3198571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fade">
                                      <p:cBhvr>
                                        <p:cTn id="17" dur="500"/>
                                        <p:tgtEl>
                                          <p:spTgt spid="18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fade">
                                      <p:cBhvr>
                                        <p:cTn id="22"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30000"/>
              </a:spcBef>
              <a:defRPr/>
            </a:pPr>
            <a:endParaRPr lang="en-US" sz="1200">
              <a:effectLst/>
            </a:endParaRPr>
          </a:p>
        </p:txBody>
      </p:sp>
      <p:sp>
        <p:nvSpPr>
          <p:cNvPr id="13315" name="Title 3"/>
          <p:cNvSpPr>
            <a:spLocks noGrp="1"/>
          </p:cNvSpPr>
          <p:nvPr>
            <p:ph type="title" idx="4294967295"/>
          </p:nvPr>
        </p:nvSpPr>
        <p:spPr>
          <a:xfrm>
            <a:off x="0" y="228600"/>
            <a:ext cx="9144000" cy="792163"/>
          </a:xfrm>
        </p:spPr>
        <p:txBody>
          <a:bodyPr>
            <a:noAutofit/>
          </a:bodyPr>
          <a:lstStyle/>
          <a:p>
            <a:pPr eaLnBrk="1" hangingPunct="1"/>
            <a:r>
              <a:rPr lang="en-US" sz="3400" b="1" dirty="0">
                <a:latin typeface="Arial" panose="020B0604020202020204" pitchFamily="34" charset="0"/>
                <a:cs typeface="Arial" panose="020B0604020202020204" pitchFamily="34" charset="0"/>
              </a:rPr>
              <a:t>Projected temperature in Pacific Northwest</a:t>
            </a:r>
          </a:p>
        </p:txBody>
      </p:sp>
      <p:pic>
        <p:nvPicPr>
          <p:cNvPr id="23" name="Picture 22"/>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66800"/>
            <a:ext cx="8305800" cy="5638800"/>
          </a:xfrm>
          <a:prstGeom prst="rect">
            <a:avLst/>
          </a:prstGeom>
          <a:noFill/>
          <a:ln>
            <a:noFill/>
          </a:ln>
        </p:spPr>
      </p:pic>
      <p:sp>
        <p:nvSpPr>
          <p:cNvPr id="2" name="TextBox 1"/>
          <p:cNvSpPr txBox="1"/>
          <p:nvPr/>
        </p:nvSpPr>
        <p:spPr>
          <a:xfrm>
            <a:off x="5867400" y="2565112"/>
            <a:ext cx="1447800" cy="707886"/>
          </a:xfrm>
          <a:prstGeom prst="rect">
            <a:avLst/>
          </a:prstGeom>
          <a:noFill/>
        </p:spPr>
        <p:txBody>
          <a:bodyPr wrap="square" rtlCol="0">
            <a:spAutoFit/>
          </a:bodyPr>
          <a:lstStyle/>
          <a:p>
            <a:r>
              <a:rPr lang="en-US" sz="2000" b="1" dirty="0">
                <a:latin typeface="Arial" charset="0"/>
                <a:ea typeface="Arial" charset="0"/>
                <a:cs typeface="Arial" charset="0"/>
              </a:rPr>
              <a:t>Business as usual</a:t>
            </a:r>
          </a:p>
        </p:txBody>
      </p:sp>
      <p:sp>
        <p:nvSpPr>
          <p:cNvPr id="3" name="Rectangle 2"/>
          <p:cNvSpPr/>
          <p:nvPr/>
        </p:nvSpPr>
        <p:spPr>
          <a:xfrm>
            <a:off x="6096000" y="4473714"/>
            <a:ext cx="1693129" cy="707886"/>
          </a:xfrm>
          <a:prstGeom prst="rect">
            <a:avLst/>
          </a:prstGeom>
        </p:spPr>
        <p:txBody>
          <a:bodyPr wrap="square">
            <a:spAutoFit/>
          </a:bodyPr>
          <a:lstStyle/>
          <a:p>
            <a:r>
              <a:rPr lang="en-US" sz="2000" b="1" dirty="0">
                <a:latin typeface="Arial" charset="0"/>
                <a:ea typeface="Arial" charset="0"/>
                <a:cs typeface="Arial" charset="0"/>
              </a:rPr>
              <a:t>Global cooperation</a:t>
            </a:r>
          </a:p>
        </p:txBody>
      </p:sp>
      <p:sp>
        <p:nvSpPr>
          <p:cNvPr id="4" name="TextBox 3"/>
          <p:cNvSpPr txBox="1"/>
          <p:nvPr/>
        </p:nvSpPr>
        <p:spPr>
          <a:xfrm>
            <a:off x="3657600" y="3468792"/>
            <a:ext cx="2057400" cy="707886"/>
          </a:xfrm>
          <a:prstGeom prst="rect">
            <a:avLst/>
          </a:prstGeom>
          <a:noFill/>
        </p:spPr>
        <p:txBody>
          <a:bodyPr wrap="square" rtlCol="0">
            <a:spAutoFit/>
          </a:bodyPr>
          <a:lstStyle/>
          <a:p>
            <a:r>
              <a:rPr lang="en-US" sz="2000" b="1" i="1" dirty="0">
                <a:latin typeface="Arial" charset="0"/>
                <a:ea typeface="Arial" charset="0"/>
                <a:cs typeface="Arial" charset="0"/>
              </a:rPr>
              <a:t>Trends diverge here</a:t>
            </a:r>
            <a:endParaRPr lang="en-US" sz="2000" i="1" dirty="0"/>
          </a:p>
        </p:txBody>
      </p:sp>
      <p:sp>
        <p:nvSpPr>
          <p:cNvPr id="5" name="Down Arrow 4"/>
          <p:cNvSpPr/>
          <p:nvPr/>
        </p:nvSpPr>
        <p:spPr>
          <a:xfrm rot="17198915">
            <a:off x="4843818" y="3667483"/>
            <a:ext cx="304231" cy="1270894"/>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46172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dirty="0">
                <a:latin typeface="Arial"/>
                <a:cs typeface="Arial"/>
              </a:rPr>
              <a:t>What</a:t>
            </a:r>
            <a:r>
              <a:rPr lang="en-US" sz="4000" b="1" dirty="0"/>
              <a:t> </a:t>
            </a:r>
            <a:r>
              <a:rPr lang="en-US" sz="4000" b="1" dirty="0">
                <a:latin typeface="Arial"/>
              </a:rPr>
              <a:t>about precipitation?</a:t>
            </a:r>
          </a:p>
        </p:txBody>
      </p:sp>
      <p:sp>
        <p:nvSpPr>
          <p:cNvPr id="7" name="TextBox 6"/>
          <p:cNvSpPr txBox="1"/>
          <p:nvPr/>
        </p:nvSpPr>
        <p:spPr>
          <a:xfrm>
            <a:off x="490182" y="1981200"/>
            <a:ext cx="6248399" cy="3816429"/>
          </a:xfrm>
          <a:prstGeom prst="rect">
            <a:avLst/>
          </a:prstGeom>
          <a:noFill/>
        </p:spPr>
        <p:txBody>
          <a:bodyPr wrap="square" rtlCol="0">
            <a:spAutoFit/>
          </a:bodyPr>
          <a:lstStyle/>
          <a:p>
            <a:r>
              <a:rPr lang="en-US" sz="3200" dirty="0">
                <a:latin typeface="Arial"/>
                <a:cs typeface="Arial"/>
              </a:rPr>
              <a:t>Global climate models do not project precipitation reliably.</a:t>
            </a:r>
          </a:p>
          <a:p>
            <a:endParaRPr lang="en-US" sz="3200" dirty="0">
              <a:latin typeface="Arial"/>
              <a:cs typeface="Arial"/>
            </a:endParaRPr>
          </a:p>
          <a:p>
            <a:endParaRPr lang="en-US" sz="3200" dirty="0">
              <a:latin typeface="Arial"/>
              <a:cs typeface="Arial"/>
            </a:endParaRPr>
          </a:p>
          <a:p>
            <a:r>
              <a:rPr lang="en-US" sz="3200" dirty="0">
                <a:latin typeface="Arial"/>
                <a:cs typeface="Arial"/>
              </a:rPr>
              <a:t>Most models project a small increase in winter or no change.</a:t>
            </a:r>
          </a:p>
          <a:p>
            <a:endParaRPr lang="en-US" sz="3200" dirty="0">
              <a:latin typeface="Arial"/>
              <a:cs typeface="Arial"/>
            </a:endParaRPr>
          </a:p>
          <a:p>
            <a:endParaRPr lang="en-US" dirty="0"/>
          </a:p>
        </p:txBody>
      </p:sp>
      <p:pic>
        <p:nvPicPr>
          <p:cNvPr id="8" name="Picture 7"/>
          <p:cNvPicPr>
            <a:picLocks noChangeAspect="1"/>
          </p:cNvPicPr>
          <p:nvPr/>
        </p:nvPicPr>
        <p:blipFill>
          <a:blip r:embed="rId2"/>
          <a:stretch>
            <a:fillRect/>
          </a:stretch>
        </p:blipFill>
        <p:spPr>
          <a:xfrm>
            <a:off x="6629400" y="3200400"/>
            <a:ext cx="2191725" cy="2527300"/>
          </a:xfrm>
          <a:prstGeom prst="rect">
            <a:avLst/>
          </a:prstGeom>
        </p:spPr>
      </p:pic>
    </p:spTree>
    <p:extLst>
      <p:ext uri="{BB962C8B-B14F-4D97-AF65-F5344CB8AC3E}">
        <p14:creationId xmlns:p14="http://schemas.microsoft.com/office/powerpoint/2010/main" val="101078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algn="l"/>
            <a:r>
              <a:rPr lang="en-US" sz="4000" b="1" dirty="0">
                <a:latin typeface="Arial" panose="020B0604020202020204" pitchFamily="34" charset="0"/>
                <a:cs typeface="Arial" panose="020B0604020202020204" pitchFamily="34" charset="0"/>
              </a:rPr>
              <a:t>What will future climate feel like?</a:t>
            </a:r>
          </a:p>
        </p:txBody>
      </p:sp>
      <p:sp>
        <p:nvSpPr>
          <p:cNvPr id="4" name="Rectangle 3">
            <a:extLst>
              <a:ext uri="{FF2B5EF4-FFF2-40B4-BE49-F238E27FC236}">
                <a16:creationId xmlns="" xmlns:a16="http://schemas.microsoft.com/office/drawing/2014/main" id="{73F5B665-EF23-954F-B0F7-5E53A861B3CB}"/>
              </a:ext>
            </a:extLst>
          </p:cNvPr>
          <p:cNvSpPr/>
          <p:nvPr/>
        </p:nvSpPr>
        <p:spPr>
          <a:xfrm>
            <a:off x="2976050" y="5943600"/>
            <a:ext cx="2562689" cy="584775"/>
          </a:xfrm>
          <a:prstGeom prst="rect">
            <a:avLst/>
          </a:prstGeom>
        </p:spPr>
        <p:txBody>
          <a:bodyPr wrap="none">
            <a:spAutoFit/>
          </a:bodyPr>
          <a:lstStyle/>
          <a:p>
            <a:r>
              <a:rPr lang="en-US" sz="3200" dirty="0" smtClean="0">
                <a:latin typeface="Arial" charset="0"/>
                <a:ea typeface="Arial" charset="0"/>
                <a:cs typeface="Arial" charset="0"/>
              </a:rPr>
              <a:t>Olympia, </a:t>
            </a:r>
            <a:r>
              <a:rPr lang="en-US" sz="3200" dirty="0">
                <a:latin typeface="Arial" charset="0"/>
                <a:ea typeface="Arial" charset="0"/>
                <a:cs typeface="Arial" charset="0"/>
              </a:rPr>
              <a:t>WA</a:t>
            </a:r>
          </a:p>
        </p:txBody>
      </p:sp>
      <p:pic>
        <p:nvPicPr>
          <p:cNvPr id="3" name="Picture 2"/>
          <p:cNvPicPr>
            <a:picLocks noChangeAspect="1"/>
          </p:cNvPicPr>
          <p:nvPr/>
        </p:nvPicPr>
        <p:blipFill>
          <a:blip r:embed="rId2"/>
          <a:stretch>
            <a:fillRect/>
          </a:stretch>
        </p:blipFill>
        <p:spPr>
          <a:xfrm>
            <a:off x="1219200" y="1295400"/>
            <a:ext cx="6796088" cy="4545728"/>
          </a:xfrm>
          <a:prstGeom prst="rect">
            <a:avLst/>
          </a:prstGeom>
        </p:spPr>
      </p:pic>
    </p:spTree>
    <p:extLst>
      <p:ext uri="{BB962C8B-B14F-4D97-AF65-F5344CB8AC3E}">
        <p14:creationId xmlns:p14="http://schemas.microsoft.com/office/powerpoint/2010/main" val="887474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algn="l"/>
            <a:r>
              <a:rPr lang="en-US" sz="4000" b="1" dirty="0">
                <a:latin typeface="Arial" panose="020B0604020202020204" pitchFamily="34" charset="0"/>
                <a:cs typeface="Arial" panose="020B0604020202020204" pitchFamily="34" charset="0"/>
              </a:rPr>
              <a:t>What will future climate feel like?</a:t>
            </a:r>
          </a:p>
        </p:txBody>
      </p:sp>
      <p:pic>
        <p:nvPicPr>
          <p:cNvPr id="5" name="Picture 4"/>
          <p:cNvPicPr>
            <a:picLocks noChangeAspect="1"/>
          </p:cNvPicPr>
          <p:nvPr/>
        </p:nvPicPr>
        <p:blipFill>
          <a:blip r:embed="rId2"/>
          <a:stretch>
            <a:fillRect/>
          </a:stretch>
        </p:blipFill>
        <p:spPr>
          <a:xfrm>
            <a:off x="457200" y="1543050"/>
            <a:ext cx="8229600" cy="4171950"/>
          </a:xfrm>
          <a:prstGeom prst="rect">
            <a:avLst/>
          </a:prstGeom>
        </p:spPr>
      </p:pic>
      <p:sp>
        <p:nvSpPr>
          <p:cNvPr id="6" name="TextBox 5"/>
          <p:cNvSpPr txBox="1"/>
          <p:nvPr/>
        </p:nvSpPr>
        <p:spPr>
          <a:xfrm>
            <a:off x="2976050" y="5943600"/>
            <a:ext cx="3191899" cy="584775"/>
          </a:xfrm>
          <a:prstGeom prst="rect">
            <a:avLst/>
          </a:prstGeom>
          <a:noFill/>
        </p:spPr>
        <p:txBody>
          <a:bodyPr wrap="none" rtlCol="0">
            <a:spAutoFit/>
          </a:bodyPr>
          <a:lstStyle/>
          <a:p>
            <a:r>
              <a:rPr lang="en-US" sz="3200" dirty="0">
                <a:latin typeface="Arial" charset="0"/>
                <a:ea typeface="Arial" charset="0"/>
                <a:cs typeface="Arial" charset="0"/>
              </a:rPr>
              <a:t>Sacramento, CA</a:t>
            </a:r>
          </a:p>
        </p:txBody>
      </p:sp>
    </p:spTree>
    <p:extLst>
      <p:ext uri="{BB962C8B-B14F-4D97-AF65-F5344CB8AC3E}">
        <p14:creationId xmlns:p14="http://schemas.microsoft.com/office/powerpoint/2010/main" val="1210031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normAutofit/>
          </a:bodyPr>
          <a:lstStyle/>
          <a:p>
            <a:pPr algn="l"/>
            <a:r>
              <a:rPr lang="en-US" sz="4000" b="1" dirty="0">
                <a:latin typeface="Arial" panose="020B0604020202020204" pitchFamily="34" charset="0"/>
                <a:cs typeface="Arial" panose="020B0604020202020204" pitchFamily="34" charset="0"/>
              </a:rPr>
              <a:t>This is what we know…</a:t>
            </a:r>
          </a:p>
        </p:txBody>
      </p:sp>
      <p:sp>
        <p:nvSpPr>
          <p:cNvPr id="244739" name="Rectangle 3"/>
          <p:cNvSpPr>
            <a:spLocks noGrp="1" noChangeArrowheads="1"/>
          </p:cNvSpPr>
          <p:nvPr>
            <p:ph type="body" idx="1"/>
          </p:nvPr>
        </p:nvSpPr>
        <p:spPr/>
        <p:txBody>
          <a:bodyPr/>
          <a:lstStyle/>
          <a:p>
            <a:pPr marL="0" indent="0">
              <a:spcAft>
                <a:spcPts val="1800"/>
              </a:spcAft>
              <a:buNone/>
            </a:pPr>
            <a:r>
              <a:rPr lang="en-US" sz="3200" dirty="0">
                <a:latin typeface="Arial" panose="020B0604020202020204" pitchFamily="34" charset="0"/>
                <a:cs typeface="Arial" panose="020B0604020202020204" pitchFamily="34" charset="0"/>
              </a:rPr>
              <a:t>There is a natural greenhouse effect.</a:t>
            </a:r>
          </a:p>
          <a:p>
            <a:pPr marL="0" indent="0">
              <a:spcAft>
                <a:spcPts val="1800"/>
              </a:spcAft>
              <a:buNone/>
            </a:pPr>
            <a:r>
              <a:rPr lang="en-US" sz="3200" dirty="0">
                <a:latin typeface="Arial" panose="020B0604020202020204" pitchFamily="34" charset="0"/>
                <a:cs typeface="Arial" panose="020B0604020202020204" pitchFamily="34" charset="0"/>
              </a:rPr>
              <a:t>Humans are increasing the greenhouse effect by adding carbon dioxide and other gases to the atmosphere.</a:t>
            </a:r>
          </a:p>
          <a:p>
            <a:pPr marL="0" indent="0">
              <a:spcAft>
                <a:spcPts val="1800"/>
              </a:spcAft>
              <a:buNone/>
            </a:pPr>
            <a:r>
              <a:rPr lang="en-US" sz="3200" dirty="0">
                <a:latin typeface="Arial" panose="020B0604020202020204" pitchFamily="34" charset="0"/>
                <a:cs typeface="Arial" panose="020B0604020202020204" pitchFamily="34" charset="0"/>
              </a:rPr>
              <a:t>Effects of a changing climate are already apparent.</a:t>
            </a:r>
          </a:p>
          <a:p>
            <a:pPr marL="0" indent="0">
              <a:spcAft>
                <a:spcPts val="1800"/>
              </a:spcAft>
              <a:buNone/>
            </a:pPr>
            <a:r>
              <a:rPr lang="en-US" sz="3200" dirty="0">
                <a:latin typeface="Arial" panose="020B0604020202020204" pitchFamily="34" charset="0"/>
                <a:cs typeface="Arial" panose="020B0604020202020204" pitchFamily="34" charset="0"/>
              </a:rPr>
              <a:t>There will be more global warming to come.</a:t>
            </a:r>
          </a:p>
        </p:txBody>
      </p:sp>
    </p:spTree>
    <p:extLst>
      <p:ext uri="{BB962C8B-B14F-4D97-AF65-F5344CB8AC3E}">
        <p14:creationId xmlns:p14="http://schemas.microsoft.com/office/powerpoint/2010/main" val="341111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4739">
                                            <p:txEl>
                                              <p:pRg st="1" end="1"/>
                                            </p:txEl>
                                          </p:spTgt>
                                        </p:tgtEl>
                                        <p:attrNameLst>
                                          <p:attrName>style.visibility</p:attrName>
                                        </p:attrNameLst>
                                      </p:cBhvr>
                                      <p:to>
                                        <p:strVal val="visible"/>
                                      </p:to>
                                    </p:set>
                                    <p:animEffect transition="in" filter="fade">
                                      <p:cBhvr>
                                        <p:cTn id="7" dur="1000"/>
                                        <p:tgtEl>
                                          <p:spTgt spid="2447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739">
                                            <p:txEl>
                                              <p:pRg st="2" end="2"/>
                                            </p:txEl>
                                          </p:spTgt>
                                        </p:tgtEl>
                                        <p:attrNameLst>
                                          <p:attrName>style.visibility</p:attrName>
                                        </p:attrNameLst>
                                      </p:cBhvr>
                                      <p:to>
                                        <p:strVal val="visible"/>
                                      </p:to>
                                    </p:set>
                                    <p:animEffect transition="in" filter="fade">
                                      <p:cBhvr>
                                        <p:cTn id="12" dur="1000"/>
                                        <p:tgtEl>
                                          <p:spTgt spid="2447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4739">
                                            <p:txEl>
                                              <p:pRg st="3" end="3"/>
                                            </p:txEl>
                                          </p:spTgt>
                                        </p:tgtEl>
                                        <p:attrNameLst>
                                          <p:attrName>style.visibility</p:attrName>
                                        </p:attrNameLst>
                                      </p:cBhvr>
                                      <p:to>
                                        <p:strVal val="visible"/>
                                      </p:to>
                                    </p:set>
                                    <p:animEffect transition="in" filter="fade">
                                      <p:cBhvr>
                                        <p:cTn id="17" dur="1000"/>
                                        <p:tgtEl>
                                          <p:spTgt spid="244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he 10 Hottest U.S. Years on Record"/>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3984" y="1600200"/>
            <a:ext cx="8721416" cy="490337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p:txBody>
          <a:bodyPr/>
          <a:lstStyle/>
          <a:p>
            <a:r>
              <a:rPr lang="en-US" b="1" dirty="0" smtClean="0"/>
              <a:t>Some recent statistics:</a:t>
            </a:r>
            <a:endParaRPr lang="en-US" b="1" dirty="0"/>
          </a:p>
        </p:txBody>
      </p:sp>
    </p:spTree>
    <p:extLst>
      <p:ext uri="{BB962C8B-B14F-4D97-AF65-F5344CB8AC3E}">
        <p14:creationId xmlns:p14="http://schemas.microsoft.com/office/powerpoint/2010/main" val="129505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0877" y="1600200"/>
            <a:ext cx="1371600" cy="1285875"/>
          </a:xfrm>
          <a:prstGeom prst="rect">
            <a:avLst/>
          </a:prstGeom>
        </p:spPr>
      </p:pic>
      <p:pic>
        <p:nvPicPr>
          <p:cNvPr id="20" name="Picture 1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465114" y="1600200"/>
            <a:ext cx="1198963" cy="1285875"/>
          </a:xfrm>
          <a:prstGeom prst="rect">
            <a:avLst/>
          </a:prstGeom>
        </p:spPr>
      </p:pic>
      <p:pic>
        <p:nvPicPr>
          <p:cNvPr id="16" name="Picture 15"/>
          <p:cNvPicPr>
            <a:picLocks noChangeAspect="1"/>
          </p:cNvPicPr>
          <p:nvPr/>
        </p:nvPicPr>
        <p:blipFill>
          <a:blip r:embed="rId5"/>
          <a:stretch>
            <a:fillRect/>
          </a:stretch>
        </p:blipFill>
        <p:spPr>
          <a:xfrm>
            <a:off x="1606677" y="3026784"/>
            <a:ext cx="1371600" cy="934570"/>
          </a:xfrm>
          <a:prstGeom prst="rect">
            <a:avLst/>
          </a:prstGeom>
        </p:spPr>
      </p:pic>
      <p:sp>
        <p:nvSpPr>
          <p:cNvPr id="2" name="TextBox 1"/>
          <p:cNvSpPr txBox="1"/>
          <p:nvPr/>
        </p:nvSpPr>
        <p:spPr>
          <a:xfrm>
            <a:off x="609600" y="3955844"/>
            <a:ext cx="3269569" cy="954107"/>
          </a:xfrm>
          <a:prstGeom prst="rect">
            <a:avLst/>
          </a:prstGeom>
          <a:noFill/>
        </p:spPr>
        <p:txBody>
          <a:bodyPr wrap="square" rtlCol="0">
            <a:spAutoFit/>
          </a:bodyPr>
          <a:lstStyle/>
          <a:p>
            <a:pPr algn="ctr"/>
            <a:r>
              <a:rPr lang="en-US" sz="2800" dirty="0" smtClean="0">
                <a:solidFill>
                  <a:schemeClr val="tx2"/>
                </a:solidFill>
                <a:effectLst/>
              </a:rPr>
              <a:t>The hydrologic cycle</a:t>
            </a:r>
            <a:endParaRPr lang="en-US" sz="2800" dirty="0">
              <a:solidFill>
                <a:schemeClr val="tx2"/>
              </a:solidFill>
              <a:effectLst/>
            </a:endParaRPr>
          </a:p>
        </p:txBody>
      </p:sp>
      <p:sp>
        <p:nvSpPr>
          <p:cNvPr id="10" name="Rectangle 2"/>
          <p:cNvSpPr>
            <a:spLocks noGrp="1" noChangeArrowheads="1"/>
          </p:cNvSpPr>
          <p:nvPr>
            <p:ph type="title"/>
          </p:nvPr>
        </p:nvSpPr>
        <p:spPr>
          <a:xfrm>
            <a:off x="457200" y="152400"/>
            <a:ext cx="8229600" cy="1242660"/>
          </a:xfrm>
          <a:ln w="19050">
            <a:noFill/>
          </a:ln>
        </p:spPr>
        <p:txBody>
          <a:bodyPr>
            <a:noAutofit/>
          </a:bodyPr>
          <a:lstStyle/>
          <a:p>
            <a:pPr eaLnBrk="1" hangingPunct="1"/>
            <a:r>
              <a:rPr lang="en-US" sz="4000" b="1" dirty="0" smtClean="0"/>
              <a:t>Climate controls </a:t>
            </a:r>
            <a:br>
              <a:rPr lang="en-US" sz="4000" b="1" dirty="0" smtClean="0"/>
            </a:br>
            <a:r>
              <a:rPr lang="en-US" sz="4000" b="1" dirty="0" smtClean="0"/>
              <a:t>ecosystem processes</a:t>
            </a:r>
          </a:p>
        </p:txBody>
      </p:sp>
    </p:spTree>
    <p:extLst>
      <p:ext uri="{BB962C8B-B14F-4D97-AF65-F5344CB8AC3E}">
        <p14:creationId xmlns:p14="http://schemas.microsoft.com/office/powerpoint/2010/main" val="2923113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0877" y="1600200"/>
            <a:ext cx="1371600" cy="1285875"/>
          </a:xfrm>
          <a:prstGeom prst="rect">
            <a:avLst/>
          </a:prstGeom>
        </p:spPr>
      </p:pic>
      <p:pic>
        <p:nvPicPr>
          <p:cNvPr id="20" name="Picture 1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465114" y="1600200"/>
            <a:ext cx="1198963" cy="1285875"/>
          </a:xfrm>
          <a:prstGeom prst="rect">
            <a:avLst/>
          </a:prstGeom>
        </p:spPr>
      </p:pic>
      <p:pic>
        <p:nvPicPr>
          <p:cNvPr id="16" name="Picture 15"/>
          <p:cNvPicPr>
            <a:picLocks noChangeAspect="1"/>
          </p:cNvPicPr>
          <p:nvPr/>
        </p:nvPicPr>
        <p:blipFill>
          <a:blip r:embed="rId5"/>
          <a:stretch>
            <a:fillRect/>
          </a:stretch>
        </p:blipFill>
        <p:spPr>
          <a:xfrm>
            <a:off x="1606677" y="3026784"/>
            <a:ext cx="1371600" cy="934570"/>
          </a:xfrm>
          <a:prstGeom prst="rect">
            <a:avLst/>
          </a:prstGeom>
        </p:spPr>
      </p:pic>
      <p:pic>
        <p:nvPicPr>
          <p:cNvPr id="17" name="Picture 16"/>
          <p:cNvPicPr>
            <a:picLocks noChangeAspect="1"/>
          </p:cNvPicPr>
          <p:nvPr/>
        </p:nvPicPr>
        <p:blipFill>
          <a:blip r:embed="rId6"/>
          <a:stretch>
            <a:fillRect/>
          </a:stretch>
        </p:blipFill>
        <p:spPr>
          <a:xfrm>
            <a:off x="5410200" y="1608161"/>
            <a:ext cx="1073882" cy="1195740"/>
          </a:xfrm>
          <a:prstGeom prst="rect">
            <a:avLst/>
          </a:prstGeom>
        </p:spPr>
      </p:pic>
      <p:pic>
        <p:nvPicPr>
          <p:cNvPr id="18" name="Picture 17"/>
          <p:cNvPicPr>
            <a:picLocks noChangeAspect="1"/>
          </p:cNvPicPr>
          <p:nvPr/>
        </p:nvPicPr>
        <p:blipFill>
          <a:blip r:embed="rId7"/>
          <a:stretch>
            <a:fillRect/>
          </a:stretch>
        </p:blipFill>
        <p:spPr>
          <a:xfrm>
            <a:off x="6682273" y="1600200"/>
            <a:ext cx="1318728" cy="1203701"/>
          </a:xfrm>
          <a:prstGeom prst="rect">
            <a:avLst/>
          </a:prstGeom>
        </p:spPr>
      </p:pic>
      <p:pic>
        <p:nvPicPr>
          <p:cNvPr id="21" name="Picture 20"/>
          <p:cNvPicPr>
            <a:picLocks noChangeAspect="1"/>
          </p:cNvPicPr>
          <p:nvPr/>
        </p:nvPicPr>
        <p:blipFill>
          <a:blip r:embed="rId8"/>
          <a:stretch>
            <a:fillRect/>
          </a:stretch>
        </p:blipFill>
        <p:spPr>
          <a:xfrm>
            <a:off x="5072853" y="2910639"/>
            <a:ext cx="3218840" cy="986151"/>
          </a:xfrm>
          <a:prstGeom prst="rect">
            <a:avLst/>
          </a:prstGeom>
        </p:spPr>
      </p:pic>
      <p:sp>
        <p:nvSpPr>
          <p:cNvPr id="13" name="TextBox 12"/>
          <p:cNvSpPr txBox="1"/>
          <p:nvPr/>
        </p:nvSpPr>
        <p:spPr>
          <a:xfrm>
            <a:off x="4815373" y="3896790"/>
            <a:ext cx="3733800" cy="954107"/>
          </a:xfrm>
          <a:prstGeom prst="rect">
            <a:avLst/>
          </a:prstGeom>
          <a:noFill/>
        </p:spPr>
        <p:txBody>
          <a:bodyPr wrap="square" rtlCol="0">
            <a:spAutoFit/>
          </a:bodyPr>
          <a:lstStyle/>
          <a:p>
            <a:pPr algn="ctr"/>
            <a:r>
              <a:rPr lang="en-US" sz="2800" dirty="0" smtClean="0">
                <a:solidFill>
                  <a:schemeClr val="tx2"/>
                </a:solidFill>
                <a:effectLst/>
              </a:rPr>
              <a:t>Plant establishment, growth, and mortality</a:t>
            </a:r>
            <a:endParaRPr lang="en-US" sz="2800" dirty="0">
              <a:solidFill>
                <a:schemeClr val="tx2"/>
              </a:solidFill>
              <a:effectLst/>
            </a:endParaRPr>
          </a:p>
        </p:txBody>
      </p:sp>
      <p:sp>
        <p:nvSpPr>
          <p:cNvPr id="11" name="TextBox 10"/>
          <p:cNvSpPr txBox="1"/>
          <p:nvPr/>
        </p:nvSpPr>
        <p:spPr>
          <a:xfrm>
            <a:off x="609600" y="3955844"/>
            <a:ext cx="3269569" cy="954107"/>
          </a:xfrm>
          <a:prstGeom prst="rect">
            <a:avLst/>
          </a:prstGeom>
          <a:noFill/>
        </p:spPr>
        <p:txBody>
          <a:bodyPr wrap="square" rtlCol="0">
            <a:spAutoFit/>
          </a:bodyPr>
          <a:lstStyle/>
          <a:p>
            <a:pPr algn="ctr"/>
            <a:r>
              <a:rPr lang="en-US" sz="2800" dirty="0" smtClean="0">
                <a:solidFill>
                  <a:schemeClr val="tx2"/>
                </a:solidFill>
                <a:effectLst/>
              </a:rPr>
              <a:t>The hydrologic cycle</a:t>
            </a:r>
            <a:endParaRPr lang="en-US" sz="2800" dirty="0">
              <a:solidFill>
                <a:schemeClr val="tx2"/>
              </a:solidFill>
              <a:effectLst/>
            </a:endParaRPr>
          </a:p>
        </p:txBody>
      </p:sp>
      <p:sp>
        <p:nvSpPr>
          <p:cNvPr id="14" name="Rectangle 2"/>
          <p:cNvSpPr>
            <a:spLocks noGrp="1" noChangeArrowheads="1"/>
          </p:cNvSpPr>
          <p:nvPr>
            <p:ph type="title"/>
          </p:nvPr>
        </p:nvSpPr>
        <p:spPr>
          <a:xfrm>
            <a:off x="457200" y="152400"/>
            <a:ext cx="8229600" cy="1242660"/>
          </a:xfrm>
          <a:ln w="19050">
            <a:noFill/>
          </a:ln>
        </p:spPr>
        <p:txBody>
          <a:bodyPr>
            <a:noAutofit/>
          </a:bodyPr>
          <a:lstStyle/>
          <a:p>
            <a:pPr eaLnBrk="1" hangingPunct="1"/>
            <a:r>
              <a:rPr lang="en-US" sz="4000" b="1" dirty="0" smtClean="0"/>
              <a:t>Climate controls </a:t>
            </a:r>
            <a:br>
              <a:rPr lang="en-US" sz="4000" b="1" dirty="0" smtClean="0"/>
            </a:br>
            <a:r>
              <a:rPr lang="en-US" sz="4000" b="1" dirty="0" smtClean="0"/>
              <a:t>ecosystem processes</a:t>
            </a:r>
          </a:p>
        </p:txBody>
      </p:sp>
    </p:spTree>
    <p:extLst>
      <p:ext uri="{BB962C8B-B14F-4D97-AF65-F5344CB8AC3E}">
        <p14:creationId xmlns:p14="http://schemas.microsoft.com/office/powerpoint/2010/main" val="180167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0877" y="1600200"/>
            <a:ext cx="1371600" cy="1285875"/>
          </a:xfrm>
          <a:prstGeom prst="rect">
            <a:avLst/>
          </a:prstGeom>
        </p:spPr>
      </p:pic>
      <p:pic>
        <p:nvPicPr>
          <p:cNvPr id="20" name="Picture 1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465114" y="1600200"/>
            <a:ext cx="1198963" cy="1285875"/>
          </a:xfrm>
          <a:prstGeom prst="rect">
            <a:avLst/>
          </a:prstGeom>
        </p:spPr>
      </p:pic>
      <p:pic>
        <p:nvPicPr>
          <p:cNvPr id="16" name="Picture 15"/>
          <p:cNvPicPr>
            <a:picLocks noChangeAspect="1"/>
          </p:cNvPicPr>
          <p:nvPr/>
        </p:nvPicPr>
        <p:blipFill>
          <a:blip r:embed="rId5"/>
          <a:stretch>
            <a:fillRect/>
          </a:stretch>
        </p:blipFill>
        <p:spPr>
          <a:xfrm>
            <a:off x="1606677" y="3026784"/>
            <a:ext cx="1371600" cy="934570"/>
          </a:xfrm>
          <a:prstGeom prst="rect">
            <a:avLst/>
          </a:prstGeom>
        </p:spPr>
      </p:pic>
      <p:pic>
        <p:nvPicPr>
          <p:cNvPr id="17" name="Picture 16"/>
          <p:cNvPicPr>
            <a:picLocks noChangeAspect="1"/>
          </p:cNvPicPr>
          <p:nvPr/>
        </p:nvPicPr>
        <p:blipFill>
          <a:blip r:embed="rId6"/>
          <a:stretch>
            <a:fillRect/>
          </a:stretch>
        </p:blipFill>
        <p:spPr>
          <a:xfrm>
            <a:off x="5410200" y="1608161"/>
            <a:ext cx="1073882" cy="1195740"/>
          </a:xfrm>
          <a:prstGeom prst="rect">
            <a:avLst/>
          </a:prstGeom>
        </p:spPr>
      </p:pic>
      <p:pic>
        <p:nvPicPr>
          <p:cNvPr id="18" name="Picture 17"/>
          <p:cNvPicPr>
            <a:picLocks noChangeAspect="1"/>
          </p:cNvPicPr>
          <p:nvPr/>
        </p:nvPicPr>
        <p:blipFill>
          <a:blip r:embed="rId7"/>
          <a:stretch>
            <a:fillRect/>
          </a:stretch>
        </p:blipFill>
        <p:spPr>
          <a:xfrm>
            <a:off x="6682273" y="1600200"/>
            <a:ext cx="1318728" cy="1203701"/>
          </a:xfrm>
          <a:prstGeom prst="rect">
            <a:avLst/>
          </a:prstGeom>
        </p:spPr>
      </p:pic>
      <p:pic>
        <p:nvPicPr>
          <p:cNvPr id="21" name="Picture 20"/>
          <p:cNvPicPr>
            <a:picLocks noChangeAspect="1"/>
          </p:cNvPicPr>
          <p:nvPr/>
        </p:nvPicPr>
        <p:blipFill>
          <a:blip r:embed="rId8"/>
          <a:stretch>
            <a:fillRect/>
          </a:stretch>
        </p:blipFill>
        <p:spPr>
          <a:xfrm>
            <a:off x="5072853" y="2910639"/>
            <a:ext cx="3218840" cy="986151"/>
          </a:xfrm>
          <a:prstGeom prst="rect">
            <a:avLst/>
          </a:prstGeom>
        </p:spPr>
      </p:pic>
      <p:pic>
        <p:nvPicPr>
          <p:cNvPr id="22" name="Picture 21"/>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209799" y="5006241"/>
            <a:ext cx="1295401" cy="1219200"/>
          </a:xfrm>
          <a:prstGeom prst="rect">
            <a:avLst/>
          </a:prstGeom>
        </p:spPr>
      </p:pic>
      <p:pic>
        <p:nvPicPr>
          <p:cNvPr id="23" name="Picture 22"/>
          <p:cNvPicPr>
            <a:picLocks noChangeAspect="1"/>
          </p:cNvPicPr>
          <p:nvPr/>
        </p:nvPicPr>
        <p:blipFill>
          <a:blip r:embed="rId10"/>
          <a:stretch>
            <a:fillRect/>
          </a:stretch>
        </p:blipFill>
        <p:spPr>
          <a:xfrm>
            <a:off x="3733800" y="5006242"/>
            <a:ext cx="1228435" cy="1219199"/>
          </a:xfrm>
          <a:prstGeom prst="rect">
            <a:avLst/>
          </a:prstGeom>
        </p:spPr>
      </p:pic>
      <p:pic>
        <p:nvPicPr>
          <p:cNvPr id="24" name="Picture 23"/>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5190835" y="5006241"/>
            <a:ext cx="1219200" cy="1219200"/>
          </a:xfrm>
          <a:prstGeom prst="rect">
            <a:avLst/>
          </a:prstGeom>
        </p:spPr>
      </p:pic>
      <p:sp>
        <p:nvSpPr>
          <p:cNvPr id="14" name="TextBox 13"/>
          <p:cNvSpPr txBox="1"/>
          <p:nvPr/>
        </p:nvSpPr>
        <p:spPr>
          <a:xfrm>
            <a:off x="3297335" y="6225441"/>
            <a:ext cx="2101363" cy="523220"/>
          </a:xfrm>
          <a:prstGeom prst="rect">
            <a:avLst/>
          </a:prstGeom>
          <a:noFill/>
        </p:spPr>
        <p:txBody>
          <a:bodyPr wrap="square" rtlCol="0">
            <a:spAutoFit/>
          </a:bodyPr>
          <a:lstStyle/>
          <a:p>
            <a:pPr algn="ctr"/>
            <a:r>
              <a:rPr lang="en-US" sz="2800" dirty="0" smtClean="0">
                <a:solidFill>
                  <a:schemeClr val="tx2"/>
                </a:solidFill>
                <a:effectLst/>
              </a:rPr>
              <a:t>Disturbance</a:t>
            </a:r>
            <a:endParaRPr lang="en-US" sz="2800" dirty="0">
              <a:solidFill>
                <a:schemeClr val="tx2"/>
              </a:solidFill>
              <a:effectLst/>
            </a:endParaRPr>
          </a:p>
        </p:txBody>
      </p:sp>
      <p:sp>
        <p:nvSpPr>
          <p:cNvPr id="15" name="TextBox 14"/>
          <p:cNvSpPr txBox="1"/>
          <p:nvPr/>
        </p:nvSpPr>
        <p:spPr>
          <a:xfrm>
            <a:off x="609600" y="3955844"/>
            <a:ext cx="3269569" cy="954107"/>
          </a:xfrm>
          <a:prstGeom prst="rect">
            <a:avLst/>
          </a:prstGeom>
          <a:noFill/>
        </p:spPr>
        <p:txBody>
          <a:bodyPr wrap="square" rtlCol="0">
            <a:spAutoFit/>
          </a:bodyPr>
          <a:lstStyle/>
          <a:p>
            <a:pPr algn="ctr"/>
            <a:r>
              <a:rPr lang="en-US" sz="2800" dirty="0" smtClean="0">
                <a:solidFill>
                  <a:schemeClr val="tx2"/>
                </a:solidFill>
                <a:effectLst/>
              </a:rPr>
              <a:t>The hydrologic cycle</a:t>
            </a:r>
            <a:endParaRPr lang="en-US" sz="2800" dirty="0">
              <a:solidFill>
                <a:schemeClr val="tx2"/>
              </a:solidFill>
              <a:effectLst/>
            </a:endParaRPr>
          </a:p>
        </p:txBody>
      </p:sp>
      <p:sp>
        <p:nvSpPr>
          <p:cNvPr id="25" name="Rectangle 2"/>
          <p:cNvSpPr>
            <a:spLocks noGrp="1" noChangeArrowheads="1"/>
          </p:cNvSpPr>
          <p:nvPr>
            <p:ph type="title"/>
          </p:nvPr>
        </p:nvSpPr>
        <p:spPr>
          <a:xfrm>
            <a:off x="457200" y="152400"/>
            <a:ext cx="8229600" cy="1242660"/>
          </a:xfrm>
          <a:ln w="19050">
            <a:noFill/>
          </a:ln>
        </p:spPr>
        <p:txBody>
          <a:bodyPr>
            <a:noAutofit/>
          </a:bodyPr>
          <a:lstStyle/>
          <a:p>
            <a:pPr eaLnBrk="1" hangingPunct="1"/>
            <a:r>
              <a:rPr lang="en-US" sz="4000" b="1" dirty="0" smtClean="0"/>
              <a:t>Climate controls </a:t>
            </a:r>
            <a:br>
              <a:rPr lang="en-US" sz="4000" b="1" dirty="0" smtClean="0"/>
            </a:br>
            <a:r>
              <a:rPr lang="en-US" sz="4000" b="1" dirty="0" smtClean="0"/>
              <a:t>ecosystem processes</a:t>
            </a:r>
          </a:p>
        </p:txBody>
      </p:sp>
      <p:sp>
        <p:nvSpPr>
          <p:cNvPr id="26" name="TextBox 25"/>
          <p:cNvSpPr txBox="1"/>
          <p:nvPr/>
        </p:nvSpPr>
        <p:spPr>
          <a:xfrm>
            <a:off x="4815373" y="3896790"/>
            <a:ext cx="3733800" cy="954107"/>
          </a:xfrm>
          <a:prstGeom prst="rect">
            <a:avLst/>
          </a:prstGeom>
          <a:noFill/>
        </p:spPr>
        <p:txBody>
          <a:bodyPr wrap="square" rtlCol="0">
            <a:spAutoFit/>
          </a:bodyPr>
          <a:lstStyle/>
          <a:p>
            <a:pPr algn="ctr"/>
            <a:r>
              <a:rPr lang="en-US" sz="2800" dirty="0" smtClean="0">
                <a:solidFill>
                  <a:schemeClr val="tx2"/>
                </a:solidFill>
                <a:effectLst/>
              </a:rPr>
              <a:t>Plant establishment, growth, and mortality</a:t>
            </a:r>
            <a:endParaRPr lang="en-US" sz="2800" dirty="0">
              <a:solidFill>
                <a:schemeClr val="tx2"/>
              </a:solidFill>
              <a:effectLst/>
            </a:endParaRPr>
          </a:p>
        </p:txBody>
      </p:sp>
    </p:spTree>
    <p:extLst>
      <p:ext uri="{BB962C8B-B14F-4D97-AF65-F5344CB8AC3E}">
        <p14:creationId xmlns:p14="http://schemas.microsoft.com/office/powerpoint/2010/main" val="203597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ChangeArrowheads="1" noChangeShapeType="1"/>
          </p:cNvSpPr>
          <p:nvPr/>
        </p:nvSpPr>
        <p:spPr bwMode="auto">
          <a:xfrm>
            <a:off x="0" y="0"/>
            <a:ext cx="9144000" cy="6858000"/>
          </a:xfrm>
          <a:prstGeom prst="rect">
            <a:avLst/>
          </a:prstGeom>
          <a:solidFill>
            <a:schemeClr val="bg1"/>
          </a:solidFill>
          <a:ln w="25400" algn="in">
            <a:noFill/>
            <a:miter lim="800000"/>
            <a:headEnd/>
            <a:tailEnd/>
          </a:ln>
          <a:effectLst/>
        </p:spPr>
        <p:txBody>
          <a:bodyPr lIns="36576" tIns="36576" rIns="36576" bIns="36576"/>
          <a:lstStyle/>
          <a:p>
            <a:endParaRPr lang="en-US"/>
          </a:p>
        </p:txBody>
      </p:sp>
      <p:pic>
        <p:nvPicPr>
          <p:cNvPr id="372739" name="Picture 3"/>
          <p:cNvPicPr>
            <a:picLocks noChangeAspect="1" noChangeArrowheads="1"/>
          </p:cNvPicPr>
          <p:nvPr/>
        </p:nvPicPr>
        <p:blipFill>
          <a:blip r:embed="rId3" cstate="print"/>
          <a:srcRect/>
          <a:stretch>
            <a:fillRect/>
          </a:stretch>
        </p:blipFill>
        <p:spPr bwMode="auto">
          <a:xfrm>
            <a:off x="152400" y="381000"/>
            <a:ext cx="4876800" cy="3756025"/>
          </a:xfrm>
          <a:prstGeom prst="rect">
            <a:avLst/>
          </a:prstGeom>
          <a:noFill/>
        </p:spPr>
      </p:pic>
      <p:pic>
        <p:nvPicPr>
          <p:cNvPr id="372740" name="Picture 4"/>
          <p:cNvPicPr>
            <a:picLocks noChangeAspect="1" noChangeArrowheads="1"/>
          </p:cNvPicPr>
          <p:nvPr/>
        </p:nvPicPr>
        <p:blipFill>
          <a:blip r:embed="rId4" cstate="print"/>
          <a:srcRect/>
          <a:stretch>
            <a:fillRect/>
          </a:stretch>
        </p:blipFill>
        <p:spPr bwMode="auto">
          <a:xfrm>
            <a:off x="3657600" y="2667000"/>
            <a:ext cx="5253038" cy="4051300"/>
          </a:xfrm>
          <a:prstGeom prst="rect">
            <a:avLst/>
          </a:prstGeom>
          <a:noFill/>
        </p:spPr>
      </p:pic>
      <p:sp>
        <p:nvSpPr>
          <p:cNvPr id="372741" name="Rectangle 5"/>
          <p:cNvSpPr>
            <a:spLocks noChangeArrowheads="1"/>
          </p:cNvSpPr>
          <p:nvPr/>
        </p:nvSpPr>
        <p:spPr bwMode="auto">
          <a:xfrm>
            <a:off x="5181600" y="520700"/>
            <a:ext cx="3810000" cy="1569660"/>
          </a:xfrm>
          <a:prstGeom prst="rect">
            <a:avLst/>
          </a:prstGeom>
          <a:noFill/>
          <a:ln w="12700" algn="ctr">
            <a:noFill/>
            <a:miter lim="800000"/>
            <a:headEnd/>
            <a:tailEnd/>
          </a:ln>
          <a:effectLst/>
        </p:spPr>
        <p:txBody>
          <a:bodyPr>
            <a:spAutoFit/>
          </a:bodyPr>
          <a:lstStyle/>
          <a:p>
            <a:pPr algn="ctr"/>
            <a:r>
              <a:rPr lang="en-US" sz="2400" b="1" dirty="0">
                <a:effectLst>
                  <a:outerShdw blurRad="38100" dist="38100" sx="1000" sy="1000" algn="tl">
                    <a:srgbClr val="C0C0C0"/>
                  </a:outerShdw>
                </a:effectLst>
              </a:rPr>
              <a:t>Nearly every glacier in the Cascade Range has retreated during the past 100 years</a:t>
            </a:r>
          </a:p>
        </p:txBody>
      </p:sp>
      <p:sp>
        <p:nvSpPr>
          <p:cNvPr id="372743" name="Rectangle 7"/>
          <p:cNvSpPr>
            <a:spLocks noChangeArrowheads="1"/>
          </p:cNvSpPr>
          <p:nvPr/>
        </p:nvSpPr>
        <p:spPr bwMode="auto">
          <a:xfrm>
            <a:off x="228600" y="4603750"/>
            <a:ext cx="3276600" cy="1200329"/>
          </a:xfrm>
          <a:prstGeom prst="rect">
            <a:avLst/>
          </a:prstGeom>
          <a:noFill/>
          <a:ln w="12700" algn="ctr">
            <a:noFill/>
            <a:miter lim="800000"/>
            <a:headEnd/>
            <a:tailEnd/>
          </a:ln>
          <a:effectLst/>
        </p:spPr>
        <p:txBody>
          <a:bodyPr>
            <a:spAutoFit/>
          </a:bodyPr>
          <a:lstStyle/>
          <a:p>
            <a:pPr algn="ctr"/>
            <a:r>
              <a:rPr lang="en-US" sz="2400" b="1" i="1" dirty="0">
                <a:effectLst>
                  <a:outerShdw blurRad="38100" dist="38100" sx="1000" sy="1000" algn="tl">
                    <a:srgbClr val="C0C0C0"/>
                  </a:outerShdw>
                </a:effectLst>
              </a:rPr>
              <a:t>South Cascade Glacier, 1928 (top) </a:t>
            </a:r>
          </a:p>
          <a:p>
            <a:pPr algn="ctr"/>
            <a:r>
              <a:rPr lang="en-US" sz="2400" b="1" i="1" dirty="0">
                <a:effectLst>
                  <a:outerShdw blurRad="38100" dist="38100" sx="1000" sy="1000" algn="tl">
                    <a:srgbClr val="C0C0C0"/>
                  </a:outerShdw>
                </a:effectLst>
              </a:rPr>
              <a:t>2016 (right)</a:t>
            </a:r>
          </a:p>
        </p:txBody>
      </p:sp>
    </p:spTree>
    <p:extLst>
      <p:ext uri="{BB962C8B-B14F-4D97-AF65-F5344CB8AC3E}">
        <p14:creationId xmlns:p14="http://schemas.microsoft.com/office/powerpoint/2010/main" val="1711439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ChangeArrowheads="1" noChangeShapeType="1"/>
          </p:cNvSpPr>
          <p:nvPr/>
        </p:nvSpPr>
        <p:spPr bwMode="auto">
          <a:xfrm>
            <a:off x="0" y="0"/>
            <a:ext cx="9144000" cy="6858000"/>
          </a:xfrm>
          <a:prstGeom prst="rect">
            <a:avLst/>
          </a:prstGeom>
          <a:solidFill>
            <a:schemeClr val="bg1"/>
          </a:solidFill>
          <a:ln w="25400" algn="in">
            <a:noFill/>
            <a:miter lim="800000"/>
            <a:headEnd/>
            <a:tailEnd/>
          </a:ln>
          <a:effectLst/>
        </p:spPr>
        <p:txBody>
          <a:bodyPr lIns="36576" tIns="36576" rIns="36576" bIns="36576"/>
          <a:lstStyle/>
          <a:p>
            <a:endParaRPr lang="en-US"/>
          </a:p>
        </p:txBody>
      </p:sp>
      <p:pic>
        <p:nvPicPr>
          <p:cNvPr id="372739" name="Picture 3"/>
          <p:cNvPicPr>
            <a:picLocks noChangeAspect="1" noChangeArrowheads="1"/>
          </p:cNvPicPr>
          <p:nvPr/>
        </p:nvPicPr>
        <p:blipFill>
          <a:blip r:embed="rId3" cstate="print"/>
          <a:srcRect/>
          <a:stretch>
            <a:fillRect/>
          </a:stretch>
        </p:blipFill>
        <p:spPr bwMode="auto">
          <a:xfrm>
            <a:off x="152400" y="381000"/>
            <a:ext cx="4876800" cy="3756025"/>
          </a:xfrm>
          <a:prstGeom prst="rect">
            <a:avLst/>
          </a:prstGeom>
          <a:noFill/>
        </p:spPr>
      </p:pic>
      <p:pic>
        <p:nvPicPr>
          <p:cNvPr id="372740" name="Picture 4"/>
          <p:cNvPicPr>
            <a:picLocks noChangeAspect="1" noChangeArrowheads="1"/>
          </p:cNvPicPr>
          <p:nvPr/>
        </p:nvPicPr>
        <p:blipFill>
          <a:blip r:embed="rId4" cstate="print"/>
          <a:srcRect/>
          <a:stretch>
            <a:fillRect/>
          </a:stretch>
        </p:blipFill>
        <p:spPr bwMode="auto">
          <a:xfrm>
            <a:off x="3657600" y="2649538"/>
            <a:ext cx="5253038" cy="4051300"/>
          </a:xfrm>
          <a:prstGeom prst="rect">
            <a:avLst/>
          </a:prstGeom>
          <a:noFill/>
        </p:spPr>
      </p:pic>
      <p:sp>
        <p:nvSpPr>
          <p:cNvPr id="372741" name="Rectangle 5"/>
          <p:cNvSpPr>
            <a:spLocks noChangeArrowheads="1"/>
          </p:cNvSpPr>
          <p:nvPr/>
        </p:nvSpPr>
        <p:spPr bwMode="auto">
          <a:xfrm>
            <a:off x="5181600" y="520700"/>
            <a:ext cx="3810000" cy="1569660"/>
          </a:xfrm>
          <a:prstGeom prst="rect">
            <a:avLst/>
          </a:prstGeom>
          <a:noFill/>
          <a:ln w="12700" algn="ctr">
            <a:noFill/>
            <a:miter lim="800000"/>
            <a:headEnd/>
            <a:tailEnd/>
          </a:ln>
          <a:effectLst/>
        </p:spPr>
        <p:txBody>
          <a:bodyPr>
            <a:spAutoFit/>
          </a:bodyPr>
          <a:lstStyle/>
          <a:p>
            <a:pPr algn="ctr"/>
            <a:r>
              <a:rPr lang="en-US" sz="2400" b="1" dirty="0">
                <a:effectLst>
                  <a:outerShdw blurRad="38100" dist="38100" sx="1000" sy="1000" algn="tl">
                    <a:srgbClr val="C0C0C0"/>
                  </a:outerShdw>
                </a:effectLst>
              </a:rPr>
              <a:t>Nearly every glacier in the Cascade Range has retreated during the past 100 years</a:t>
            </a:r>
          </a:p>
        </p:txBody>
      </p:sp>
      <p:sp>
        <p:nvSpPr>
          <p:cNvPr id="372743" name="Rectangle 7"/>
          <p:cNvSpPr>
            <a:spLocks noChangeArrowheads="1"/>
          </p:cNvSpPr>
          <p:nvPr/>
        </p:nvSpPr>
        <p:spPr bwMode="auto">
          <a:xfrm>
            <a:off x="228600" y="4603750"/>
            <a:ext cx="3276600" cy="1200329"/>
          </a:xfrm>
          <a:prstGeom prst="rect">
            <a:avLst/>
          </a:prstGeom>
          <a:noFill/>
          <a:ln w="12700" algn="ctr">
            <a:noFill/>
            <a:miter lim="800000"/>
            <a:headEnd/>
            <a:tailEnd/>
          </a:ln>
          <a:effectLst/>
        </p:spPr>
        <p:txBody>
          <a:bodyPr>
            <a:spAutoFit/>
          </a:bodyPr>
          <a:lstStyle/>
          <a:p>
            <a:pPr algn="ctr"/>
            <a:r>
              <a:rPr lang="en-US" sz="2400" b="1" i="1" dirty="0">
                <a:effectLst>
                  <a:outerShdw blurRad="38100" dist="38100" sx="1000" sy="1000" algn="tl">
                    <a:srgbClr val="C0C0C0"/>
                  </a:outerShdw>
                </a:effectLst>
              </a:rPr>
              <a:t>South Cascade Glacier, 1928 (top) </a:t>
            </a:r>
          </a:p>
          <a:p>
            <a:pPr algn="ctr"/>
            <a:r>
              <a:rPr lang="en-US" sz="2400" b="1" i="1" dirty="0">
                <a:effectLst>
                  <a:outerShdw blurRad="38100" dist="38100" sx="1000" sy="1000" algn="tl">
                    <a:srgbClr val="C0C0C0"/>
                  </a:outerShdw>
                </a:effectLst>
              </a:rPr>
              <a:t>2016 (right)</a:t>
            </a:r>
          </a:p>
        </p:txBody>
      </p:sp>
      <p:sp>
        <p:nvSpPr>
          <p:cNvPr id="2" name="TextBox 1"/>
          <p:cNvSpPr txBox="1"/>
          <p:nvPr/>
        </p:nvSpPr>
        <p:spPr>
          <a:xfrm>
            <a:off x="0" y="2433697"/>
            <a:ext cx="9144000" cy="2062103"/>
          </a:xfrm>
          <a:prstGeom prst="rect">
            <a:avLst/>
          </a:prstGeom>
          <a:solidFill>
            <a:schemeClr val="bg1"/>
          </a:solidFill>
        </p:spPr>
        <p:txBody>
          <a:bodyPr wrap="square" rtlCol="0">
            <a:spAutoFit/>
          </a:bodyPr>
          <a:lstStyle/>
          <a:p>
            <a:pPr algn="ctr"/>
            <a:endParaRPr lang="en-US" sz="3200" dirty="0">
              <a:latin typeface="Arial" pitchFamily="34" charset="0"/>
              <a:cs typeface="Arial" pitchFamily="34" charset="0"/>
            </a:endParaRPr>
          </a:p>
          <a:p>
            <a:pPr algn="ctr"/>
            <a:r>
              <a:rPr lang="en-US" sz="3200" dirty="0">
                <a:latin typeface="Arial" pitchFamily="34" charset="0"/>
                <a:cs typeface="Arial" pitchFamily="34" charset="0"/>
              </a:rPr>
              <a:t>Since 1900, glacial area in the North Cascades</a:t>
            </a:r>
          </a:p>
          <a:p>
            <a:pPr algn="ctr"/>
            <a:r>
              <a:rPr lang="en-US" sz="3200" dirty="0">
                <a:latin typeface="Arial" pitchFamily="34" charset="0"/>
                <a:cs typeface="Arial" pitchFamily="34" charset="0"/>
              </a:rPr>
              <a:t> has decreased by 46%</a:t>
            </a:r>
          </a:p>
          <a:p>
            <a:pPr algn="ctr"/>
            <a:endParaRPr lang="en-US" sz="3200" dirty="0">
              <a:latin typeface="Arial" pitchFamily="34" charset="0"/>
              <a:cs typeface="Arial" pitchFamily="34" charset="0"/>
            </a:endParaRPr>
          </a:p>
        </p:txBody>
      </p:sp>
    </p:spTree>
    <p:extLst>
      <p:ext uri="{BB962C8B-B14F-4D97-AF65-F5344CB8AC3E}">
        <p14:creationId xmlns:p14="http://schemas.microsoft.com/office/powerpoint/2010/main" val="360257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457200" y="71284"/>
            <a:ext cx="8229600" cy="1143000"/>
          </a:xfrm>
        </p:spPr>
        <p:txBody>
          <a:bodyPr>
            <a:normAutofit/>
          </a:bodyPr>
          <a:lstStyle/>
          <a:p>
            <a:r>
              <a:rPr lang="en-US" b="1" dirty="0">
                <a:latin typeface="Arial" panose="020B0604020202020204" pitchFamily="34" charset="0"/>
                <a:cs typeface="Arial" panose="020B0604020202020204" pitchFamily="34" charset="0"/>
              </a:rPr>
              <a:t>Snowpack is decreasing</a:t>
            </a:r>
          </a:p>
        </p:txBody>
      </p:sp>
      <p:sp>
        <p:nvSpPr>
          <p:cNvPr id="417795" name="Rectangle 3"/>
          <p:cNvSpPr>
            <a:spLocks noGrp="1" noChangeArrowheads="1"/>
          </p:cNvSpPr>
          <p:nvPr>
            <p:ph type="body" sz="half" idx="1"/>
          </p:nvPr>
        </p:nvSpPr>
        <p:spPr>
          <a:xfrm>
            <a:off x="423185" y="1373643"/>
            <a:ext cx="4148815" cy="1137669"/>
          </a:xfrm>
        </p:spPr>
        <p:txBody>
          <a:bodyPr>
            <a:noAutofit/>
          </a:bodyPr>
          <a:lstStyle/>
          <a:p>
            <a:pPr marL="0" indent="0" algn="ctr">
              <a:buNone/>
            </a:pPr>
            <a:r>
              <a:rPr lang="en-US" sz="2800" b="1" dirty="0">
                <a:latin typeface="Arial" panose="020B0604020202020204" pitchFamily="34" charset="0"/>
                <a:cs typeface="Arial" panose="020B0604020202020204" pitchFamily="34" charset="0"/>
              </a:rPr>
              <a:t>Snow-water equivalent</a:t>
            </a:r>
          </a:p>
          <a:p>
            <a:pPr marL="0" indent="0" algn="ctr">
              <a:buNone/>
            </a:pPr>
            <a:r>
              <a:rPr lang="en-US" sz="2800" b="1" dirty="0">
                <a:latin typeface="Arial" panose="020B0604020202020204" pitchFamily="34" charset="0"/>
                <a:cs typeface="Arial" panose="020B0604020202020204" pitchFamily="34" charset="0"/>
              </a:rPr>
              <a:t>1955-2016</a:t>
            </a:r>
            <a:endParaRPr lang="en-US" sz="2800" dirty="0">
              <a:latin typeface="Arial" panose="020B0604020202020204" pitchFamily="34" charset="0"/>
              <a:cs typeface="Arial" panose="020B0604020202020204" pitchFamily="34" charset="0"/>
            </a:endParaRPr>
          </a:p>
          <a:p>
            <a:pPr marL="0" indent="0">
              <a:buNone/>
            </a:pPr>
            <a:endParaRPr lang="en-US" sz="2800" b="1"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 xmlns:a16="http://schemas.microsoft.com/office/drawing/2014/main" id="{D176B727-6660-7143-9F72-0CB21F98269C}"/>
              </a:ext>
            </a:extLst>
          </p:cNvPr>
          <p:cNvPicPr>
            <a:picLocks noChangeAspect="1"/>
          </p:cNvPicPr>
          <p:nvPr/>
        </p:nvPicPr>
        <p:blipFill>
          <a:blip r:embed="rId3"/>
          <a:stretch>
            <a:fillRect/>
          </a:stretch>
        </p:blipFill>
        <p:spPr>
          <a:xfrm>
            <a:off x="4769404" y="1295400"/>
            <a:ext cx="3940394" cy="5164810"/>
          </a:xfrm>
          <a:prstGeom prst="rect">
            <a:avLst/>
          </a:prstGeom>
        </p:spPr>
      </p:pic>
      <p:sp>
        <p:nvSpPr>
          <p:cNvPr id="4" name="TextBox 3">
            <a:extLst>
              <a:ext uri="{FF2B5EF4-FFF2-40B4-BE49-F238E27FC236}">
                <a16:creationId xmlns="" xmlns:a16="http://schemas.microsoft.com/office/drawing/2014/main" id="{21EFCFD2-8DED-E548-AA09-9D49D8949ED3}"/>
              </a:ext>
            </a:extLst>
          </p:cNvPr>
          <p:cNvSpPr txBox="1"/>
          <p:nvPr/>
        </p:nvSpPr>
        <p:spPr>
          <a:xfrm>
            <a:off x="7030346" y="6488668"/>
            <a:ext cx="1732654" cy="369332"/>
          </a:xfrm>
          <a:prstGeom prst="rect">
            <a:avLst/>
          </a:prstGeom>
          <a:noFill/>
        </p:spPr>
        <p:txBody>
          <a:bodyPr wrap="none" rtlCol="0">
            <a:spAutoFit/>
          </a:bodyPr>
          <a:lstStyle/>
          <a:p>
            <a:r>
              <a:rPr lang="en-US" dirty="0"/>
              <a:t>Mote et al. 2018</a:t>
            </a:r>
          </a:p>
        </p:txBody>
      </p:sp>
      <p:sp>
        <p:nvSpPr>
          <p:cNvPr id="8" name="Donut 7">
            <a:extLst>
              <a:ext uri="{FF2B5EF4-FFF2-40B4-BE49-F238E27FC236}">
                <a16:creationId xmlns="" xmlns:a16="http://schemas.microsoft.com/office/drawing/2014/main" id="{2811D43F-17C0-2A4D-B9C0-5C62442D6AC6}"/>
              </a:ext>
            </a:extLst>
          </p:cNvPr>
          <p:cNvSpPr/>
          <p:nvPr/>
        </p:nvSpPr>
        <p:spPr>
          <a:xfrm>
            <a:off x="4764475" y="2362200"/>
            <a:ext cx="2362200" cy="2209800"/>
          </a:xfrm>
          <a:prstGeom prst="donut">
            <a:avLst>
              <a:gd name="adj" fmla="val 198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50795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457200" y="71284"/>
            <a:ext cx="8229600" cy="1143000"/>
          </a:xfrm>
        </p:spPr>
        <p:txBody>
          <a:bodyPr>
            <a:normAutofit/>
          </a:bodyPr>
          <a:lstStyle/>
          <a:p>
            <a:r>
              <a:rPr lang="en-US" b="1" dirty="0">
                <a:latin typeface="Arial" panose="020B0604020202020204" pitchFamily="34" charset="0"/>
                <a:cs typeface="Arial" panose="020B0604020202020204" pitchFamily="34" charset="0"/>
              </a:rPr>
              <a:t>Snowpack is decreasing</a:t>
            </a:r>
          </a:p>
        </p:txBody>
      </p:sp>
      <p:sp>
        <p:nvSpPr>
          <p:cNvPr id="417795" name="Rectangle 3"/>
          <p:cNvSpPr>
            <a:spLocks noGrp="1" noChangeArrowheads="1"/>
          </p:cNvSpPr>
          <p:nvPr>
            <p:ph type="body" sz="half" idx="1"/>
          </p:nvPr>
        </p:nvSpPr>
        <p:spPr>
          <a:xfrm>
            <a:off x="423185" y="1373643"/>
            <a:ext cx="4148815" cy="1137669"/>
          </a:xfrm>
        </p:spPr>
        <p:txBody>
          <a:bodyPr>
            <a:noAutofit/>
          </a:bodyPr>
          <a:lstStyle/>
          <a:p>
            <a:pPr marL="0" indent="0" algn="ctr">
              <a:buNone/>
            </a:pPr>
            <a:r>
              <a:rPr lang="en-US" sz="2800" b="1" dirty="0">
                <a:latin typeface="Arial" panose="020B0604020202020204" pitchFamily="34" charset="0"/>
                <a:cs typeface="Arial" panose="020B0604020202020204" pitchFamily="34" charset="0"/>
              </a:rPr>
              <a:t>Snow-water equivalent</a:t>
            </a:r>
          </a:p>
          <a:p>
            <a:pPr marL="0" indent="0" algn="ctr">
              <a:buNone/>
            </a:pPr>
            <a:r>
              <a:rPr lang="en-US" sz="2800" b="1" dirty="0">
                <a:latin typeface="Arial" panose="020B0604020202020204" pitchFamily="34" charset="0"/>
                <a:cs typeface="Arial" panose="020B0604020202020204" pitchFamily="34" charset="0"/>
              </a:rPr>
              <a:t>1955-2016</a:t>
            </a:r>
            <a:endParaRPr lang="en-US" sz="2800" dirty="0">
              <a:latin typeface="Arial" panose="020B0604020202020204" pitchFamily="34" charset="0"/>
              <a:cs typeface="Arial" panose="020B0604020202020204" pitchFamily="34" charset="0"/>
            </a:endParaRPr>
          </a:p>
          <a:p>
            <a:pPr marL="0" indent="0">
              <a:buNone/>
            </a:pPr>
            <a:endParaRPr lang="en-US" sz="2800" b="1"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 xmlns:a16="http://schemas.microsoft.com/office/drawing/2014/main" id="{D176B727-6660-7143-9F72-0CB21F98269C}"/>
              </a:ext>
            </a:extLst>
          </p:cNvPr>
          <p:cNvPicPr>
            <a:picLocks noChangeAspect="1"/>
          </p:cNvPicPr>
          <p:nvPr/>
        </p:nvPicPr>
        <p:blipFill>
          <a:blip r:embed="rId3"/>
          <a:stretch>
            <a:fillRect/>
          </a:stretch>
        </p:blipFill>
        <p:spPr>
          <a:xfrm>
            <a:off x="4769404" y="1295400"/>
            <a:ext cx="3940394" cy="5164810"/>
          </a:xfrm>
          <a:prstGeom prst="rect">
            <a:avLst/>
          </a:prstGeom>
        </p:spPr>
      </p:pic>
      <p:sp>
        <p:nvSpPr>
          <p:cNvPr id="4" name="TextBox 3">
            <a:extLst>
              <a:ext uri="{FF2B5EF4-FFF2-40B4-BE49-F238E27FC236}">
                <a16:creationId xmlns="" xmlns:a16="http://schemas.microsoft.com/office/drawing/2014/main" id="{21EFCFD2-8DED-E548-AA09-9D49D8949ED3}"/>
              </a:ext>
            </a:extLst>
          </p:cNvPr>
          <p:cNvSpPr txBox="1"/>
          <p:nvPr/>
        </p:nvSpPr>
        <p:spPr>
          <a:xfrm>
            <a:off x="7030346" y="6488668"/>
            <a:ext cx="1732654" cy="369332"/>
          </a:xfrm>
          <a:prstGeom prst="rect">
            <a:avLst/>
          </a:prstGeom>
          <a:noFill/>
        </p:spPr>
        <p:txBody>
          <a:bodyPr wrap="none" rtlCol="0">
            <a:spAutoFit/>
          </a:bodyPr>
          <a:lstStyle/>
          <a:p>
            <a:r>
              <a:rPr lang="en-US" dirty="0"/>
              <a:t>Mote et al. 2018</a:t>
            </a:r>
          </a:p>
        </p:txBody>
      </p:sp>
      <p:cxnSp>
        <p:nvCxnSpPr>
          <p:cNvPr id="10" name="Straight Arrow Connector 9">
            <a:extLst>
              <a:ext uri="{FF2B5EF4-FFF2-40B4-BE49-F238E27FC236}">
                <a16:creationId xmlns="" xmlns:a16="http://schemas.microsoft.com/office/drawing/2014/main" id="{6BC2F477-5AE1-A144-A54A-6E4D49BF43C8}"/>
              </a:ext>
            </a:extLst>
          </p:cNvPr>
          <p:cNvCxnSpPr>
            <a:cxnSpLocks/>
          </p:cNvCxnSpPr>
          <p:nvPr/>
        </p:nvCxnSpPr>
        <p:spPr>
          <a:xfrm>
            <a:off x="2438400" y="3810000"/>
            <a:ext cx="0" cy="597725"/>
          </a:xfrm>
          <a:prstGeom prst="straightConnector1">
            <a:avLst/>
          </a:prstGeom>
          <a:ln w="730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 xmlns:a16="http://schemas.microsoft.com/office/drawing/2014/main" id="{865B9484-EA13-D743-B1A7-068F8EE0585C}"/>
              </a:ext>
            </a:extLst>
          </p:cNvPr>
          <p:cNvSpPr txBox="1"/>
          <p:nvPr/>
        </p:nvSpPr>
        <p:spPr>
          <a:xfrm>
            <a:off x="229178" y="2895600"/>
            <a:ext cx="4436595" cy="2308324"/>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Snow-dominant watersheds </a:t>
            </a:r>
          </a:p>
          <a:p>
            <a:pPr algn="ctr"/>
            <a:endParaRPr lang="en-US" sz="3200"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Rain-dominant</a:t>
            </a:r>
          </a:p>
          <a:p>
            <a:pPr algn="ctr"/>
            <a:r>
              <a:rPr lang="en-US" sz="2800" dirty="0">
                <a:latin typeface="Arial" panose="020B0604020202020204" pitchFamily="34" charset="0"/>
                <a:cs typeface="Arial" panose="020B0604020202020204" pitchFamily="34" charset="0"/>
              </a:rPr>
              <a:t>watersheds</a:t>
            </a:r>
            <a:endParaRPr lang="en-US" sz="2800" dirty="0"/>
          </a:p>
        </p:txBody>
      </p:sp>
      <p:sp>
        <p:nvSpPr>
          <p:cNvPr id="8" name="Donut 7">
            <a:extLst>
              <a:ext uri="{FF2B5EF4-FFF2-40B4-BE49-F238E27FC236}">
                <a16:creationId xmlns="" xmlns:a16="http://schemas.microsoft.com/office/drawing/2014/main" id="{2811D43F-17C0-2A4D-B9C0-5C62442D6AC6}"/>
              </a:ext>
            </a:extLst>
          </p:cNvPr>
          <p:cNvSpPr/>
          <p:nvPr/>
        </p:nvSpPr>
        <p:spPr>
          <a:xfrm>
            <a:off x="4764475" y="2362200"/>
            <a:ext cx="2362200" cy="2209800"/>
          </a:xfrm>
          <a:prstGeom prst="donut">
            <a:avLst>
              <a:gd name="adj" fmla="val 198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48822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28601" y="2440175"/>
            <a:ext cx="4419600" cy="744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504834" name="Rectangle 2"/>
          <p:cNvSpPr>
            <a:spLocks noGrp="1" noChangeArrowheads="1"/>
          </p:cNvSpPr>
          <p:nvPr>
            <p:ph type="title"/>
          </p:nvPr>
        </p:nvSpPr>
        <p:spPr>
          <a:xfrm>
            <a:off x="4983480" y="381000"/>
            <a:ext cx="3733800" cy="1143000"/>
          </a:xfrm>
        </p:spPr>
        <p:txBody>
          <a:bodyPr>
            <a:normAutofit fontScale="90000"/>
          </a:bodyPr>
          <a:lstStyle/>
          <a:p>
            <a:pPr eaLnBrk="1" hangingPunct="1">
              <a:defRPr/>
            </a:pPr>
            <a:r>
              <a:rPr lang="en-US" sz="4000" b="1" dirty="0" smtClean="0">
                <a:effectLst>
                  <a:outerShdw blurRad="38100" dist="38100" sx="1000" sy="1000" algn="tl">
                    <a:srgbClr val="000000"/>
                  </a:outerShdw>
                </a:effectLst>
                <a:latin typeface="Arial" pitchFamily="34" charset="0"/>
                <a:cs typeface="Arial" pitchFamily="34" charset="0"/>
              </a:rPr>
              <a:t>Watershed types will shift</a:t>
            </a:r>
          </a:p>
        </p:txBody>
      </p:sp>
      <p:sp>
        <p:nvSpPr>
          <p:cNvPr id="504835" name="Rectangle 3"/>
          <p:cNvSpPr>
            <a:spLocks noGrp="1" noChangeArrowheads="1"/>
          </p:cNvSpPr>
          <p:nvPr>
            <p:ph type="body" idx="1"/>
          </p:nvPr>
        </p:nvSpPr>
        <p:spPr>
          <a:xfrm>
            <a:off x="4987834" y="2133600"/>
            <a:ext cx="4038600" cy="1524000"/>
          </a:xfrm>
        </p:spPr>
        <p:txBody>
          <a:bodyPr>
            <a:noAutofit/>
          </a:bodyPr>
          <a:lstStyle/>
          <a:p>
            <a:pPr eaLnBrk="1" hangingPunct="1">
              <a:defRPr/>
            </a:pPr>
            <a:r>
              <a:rPr lang="en-US" sz="2800" dirty="0" smtClean="0">
                <a:latin typeface="Arial" pitchFamily="34" charset="0"/>
                <a:cs typeface="Arial" pitchFamily="34" charset="0"/>
              </a:rPr>
              <a:t>Snow dominant watersheds become transitional (mixed rain and snow).</a:t>
            </a:r>
          </a:p>
          <a:p>
            <a:pPr eaLnBrk="1" hangingPunct="1">
              <a:defRPr/>
            </a:pPr>
            <a:endParaRPr lang="en-US" sz="1000" dirty="0" smtClean="0">
              <a:latin typeface="Arial" pitchFamily="34" charset="0"/>
              <a:cs typeface="Arial" pitchFamily="34" charset="0"/>
            </a:endParaRPr>
          </a:p>
          <a:p>
            <a:pPr eaLnBrk="1" hangingPunct="1">
              <a:defRPr/>
            </a:pPr>
            <a:r>
              <a:rPr lang="en-US" sz="2800" dirty="0" smtClean="0">
                <a:latin typeface="Arial" pitchFamily="34" charset="0"/>
                <a:cs typeface="Arial" pitchFamily="34" charset="0"/>
              </a:rPr>
              <a:t>Transitional watersheds become rain dominant.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t="52804"/>
          <a:stretch/>
        </p:blipFill>
        <p:spPr>
          <a:xfrm>
            <a:off x="228601" y="2514600"/>
            <a:ext cx="4419600" cy="4298805"/>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28813" y="0"/>
            <a:ext cx="4419388" cy="2440175"/>
          </a:xfrm>
          <a:prstGeom prst="rect">
            <a:avLst/>
          </a:prstGeom>
        </p:spPr>
      </p:pic>
      <p:sp>
        <p:nvSpPr>
          <p:cNvPr id="10" name="Text Box 5"/>
          <p:cNvSpPr txBox="1">
            <a:spLocks noChangeArrowheads="1"/>
          </p:cNvSpPr>
          <p:nvPr/>
        </p:nvSpPr>
        <p:spPr bwMode="auto">
          <a:xfrm>
            <a:off x="7141414" y="6519446"/>
            <a:ext cx="18501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400">
                <a:solidFill>
                  <a:schemeClr val="tx1"/>
                </a:solidFill>
                <a:latin typeface="Arial" panose="020B0604020202020204" pitchFamily="34" charset="0"/>
              </a:defRPr>
            </a:lvl1pPr>
            <a:lvl2pPr marL="742950" indent="-285750" eaLnBrk="0" hangingPunct="0">
              <a:spcBef>
                <a:spcPct val="20000"/>
              </a:spcBef>
              <a:buChar char="–"/>
              <a:defRPr sz="22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dirty="0" smtClean="0"/>
              <a:t>Hamlet et al. 2013</a:t>
            </a:r>
          </a:p>
        </p:txBody>
      </p:sp>
      <p:sp>
        <p:nvSpPr>
          <p:cNvPr id="7" name="TextBox 6"/>
          <p:cNvSpPr txBox="1"/>
          <p:nvPr/>
        </p:nvSpPr>
        <p:spPr>
          <a:xfrm>
            <a:off x="1269273" y="2353491"/>
            <a:ext cx="609600" cy="307777"/>
          </a:xfrm>
          <a:prstGeom prst="rect">
            <a:avLst/>
          </a:prstGeom>
          <a:noFill/>
        </p:spPr>
        <p:txBody>
          <a:bodyPr wrap="square" rtlCol="0">
            <a:spAutoFit/>
          </a:bodyPr>
          <a:lstStyle/>
          <a:p>
            <a:r>
              <a:rPr lang="en-US" sz="1400" b="1" dirty="0" smtClean="0"/>
              <a:t>A1B</a:t>
            </a:r>
            <a:endParaRPr lang="en-US" sz="1400" b="1" dirty="0"/>
          </a:p>
        </p:txBody>
      </p:sp>
      <p:sp>
        <p:nvSpPr>
          <p:cNvPr id="8" name="TextBox 7"/>
          <p:cNvSpPr txBox="1"/>
          <p:nvPr/>
        </p:nvSpPr>
        <p:spPr>
          <a:xfrm>
            <a:off x="3361509" y="2356096"/>
            <a:ext cx="457200" cy="307777"/>
          </a:xfrm>
          <a:prstGeom prst="rect">
            <a:avLst/>
          </a:prstGeom>
          <a:noFill/>
        </p:spPr>
        <p:txBody>
          <a:bodyPr wrap="square" rtlCol="0">
            <a:spAutoFit/>
          </a:bodyPr>
          <a:lstStyle/>
          <a:p>
            <a:r>
              <a:rPr lang="en-US" sz="1400" b="1" dirty="0" smtClean="0"/>
              <a:t>B1</a:t>
            </a:r>
            <a:endParaRPr lang="en-US" sz="1400" b="1" dirty="0"/>
          </a:p>
        </p:txBody>
      </p:sp>
    </p:spTree>
    <p:extLst>
      <p:ext uri="{BB962C8B-B14F-4D97-AF65-F5344CB8AC3E}">
        <p14:creationId xmlns:p14="http://schemas.microsoft.com/office/powerpoint/2010/main" val="142046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4835">
                                            <p:txEl>
                                              <p:pRg st="0" end="0"/>
                                            </p:txEl>
                                          </p:spTgt>
                                        </p:tgtEl>
                                        <p:attrNameLst>
                                          <p:attrName>style.visibility</p:attrName>
                                        </p:attrNameLst>
                                      </p:cBhvr>
                                      <p:to>
                                        <p:strVal val="visible"/>
                                      </p:to>
                                    </p:set>
                                    <p:animEffect transition="in" filter="fade">
                                      <p:cBhvr>
                                        <p:cTn id="7" dur="500"/>
                                        <p:tgtEl>
                                          <p:spTgt spid="5048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4835">
                                            <p:txEl>
                                              <p:pRg st="2" end="2"/>
                                            </p:txEl>
                                          </p:spTgt>
                                        </p:tgtEl>
                                        <p:attrNameLst>
                                          <p:attrName>style.visibility</p:attrName>
                                        </p:attrNameLst>
                                      </p:cBhvr>
                                      <p:to>
                                        <p:strVal val="visible"/>
                                      </p:to>
                                    </p:set>
                                    <p:animEffect transition="in" filter="fade">
                                      <p:cBhvr>
                                        <p:cTn id="12" dur="500"/>
                                        <p:tgtEl>
                                          <p:spTgt spid="5048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a:xfrm>
            <a:off x="495300" y="152243"/>
            <a:ext cx="8229600" cy="777923"/>
          </a:xfrm>
        </p:spPr>
        <p:txBody>
          <a:bodyPr/>
          <a:lstStyle/>
          <a:p>
            <a:pPr eaLnBrk="1" hangingPunct="1">
              <a:defRPr/>
            </a:pPr>
            <a:r>
              <a:rPr lang="en-US" sz="4000" b="1" dirty="0" err="1" smtClean="0">
                <a:effectLst>
                  <a:outerShdw blurRad="38100" dist="38100" sx="1000" sy="1000" algn="tl">
                    <a:srgbClr val="000000"/>
                  </a:outerShdw>
                </a:effectLst>
                <a:latin typeface="Arial" pitchFamily="34" charset="0"/>
                <a:cs typeface="Arial" pitchFamily="34" charset="0"/>
              </a:rPr>
              <a:t>Streamflow</a:t>
            </a:r>
            <a:r>
              <a:rPr lang="en-US" sz="4000" b="1" dirty="0" smtClean="0">
                <a:effectLst>
                  <a:outerShdw blurRad="38100" dist="38100" sx="1000" sy="1000" algn="tl">
                    <a:srgbClr val="000000"/>
                  </a:outerShdw>
                </a:effectLst>
                <a:latin typeface="Arial" pitchFamily="34" charset="0"/>
                <a:cs typeface="Arial" pitchFamily="34" charset="0"/>
              </a:rPr>
              <a:t> will change</a:t>
            </a:r>
          </a:p>
        </p:txBody>
      </p:sp>
      <p:graphicFrame>
        <p:nvGraphicFramePr>
          <p:cNvPr id="16" name="Object 4"/>
          <p:cNvGraphicFramePr>
            <a:graphicFrameLocks noChangeAspect="1"/>
          </p:cNvGraphicFramePr>
          <p:nvPr>
            <p:extLst/>
          </p:nvPr>
        </p:nvGraphicFramePr>
        <p:xfrm>
          <a:off x="685800" y="964325"/>
          <a:ext cx="7848600" cy="5588000"/>
        </p:xfrm>
        <a:graphic>
          <a:graphicData uri="http://schemas.openxmlformats.org/presentationml/2006/ole">
            <mc:AlternateContent xmlns:mc="http://schemas.openxmlformats.org/markup-compatibility/2006">
              <mc:Choice xmlns:v="urn:schemas-microsoft-com:vml" Requires="v">
                <p:oleObj spid="_x0000_s2071" name="Chart" r:id="rId4" imgW="5549900" imgH="3733800" progId="Excel.Chart.8">
                  <p:embed/>
                </p:oleObj>
              </mc:Choice>
              <mc:Fallback>
                <p:oleObj name="Chart" r:id="rId4" imgW="5549900" imgH="3733800"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964325"/>
                        <a:ext cx="7848600" cy="55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 Box 6"/>
          <p:cNvSpPr txBox="1">
            <a:spLocks noChangeArrowheads="1"/>
          </p:cNvSpPr>
          <p:nvPr/>
        </p:nvSpPr>
        <p:spPr bwMode="auto">
          <a:xfrm>
            <a:off x="2879725" y="5257800"/>
            <a:ext cx="2170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2400" dirty="0"/>
              <a:t>Chehalis River</a:t>
            </a:r>
          </a:p>
        </p:txBody>
      </p:sp>
    </p:spTree>
    <p:extLst>
      <p:ext uri="{BB962C8B-B14F-4D97-AF65-F5344CB8AC3E}">
        <p14:creationId xmlns:p14="http://schemas.microsoft.com/office/powerpoint/2010/main" val="12311166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a:xfrm>
            <a:off x="495300" y="152243"/>
            <a:ext cx="8229600" cy="777923"/>
          </a:xfrm>
        </p:spPr>
        <p:txBody>
          <a:bodyPr/>
          <a:lstStyle/>
          <a:p>
            <a:pPr eaLnBrk="1" hangingPunct="1">
              <a:defRPr/>
            </a:pPr>
            <a:r>
              <a:rPr lang="en-US" sz="4000" b="1" dirty="0" err="1" smtClean="0">
                <a:effectLst>
                  <a:outerShdw blurRad="38100" dist="38100" sx="1000" sy="1000" algn="tl">
                    <a:srgbClr val="000000"/>
                  </a:outerShdw>
                </a:effectLst>
                <a:latin typeface="Arial" pitchFamily="34" charset="0"/>
                <a:cs typeface="Arial" pitchFamily="34" charset="0"/>
              </a:rPr>
              <a:t>Streamflow</a:t>
            </a:r>
            <a:r>
              <a:rPr lang="en-US" sz="4000" b="1" dirty="0" smtClean="0">
                <a:effectLst>
                  <a:outerShdw blurRad="38100" dist="38100" sx="1000" sy="1000" algn="tl">
                    <a:srgbClr val="000000"/>
                  </a:outerShdw>
                </a:effectLst>
                <a:latin typeface="Arial" pitchFamily="34" charset="0"/>
                <a:cs typeface="Arial" pitchFamily="34" charset="0"/>
              </a:rPr>
              <a:t> will change</a:t>
            </a:r>
          </a:p>
        </p:txBody>
      </p:sp>
      <p:graphicFrame>
        <p:nvGraphicFramePr>
          <p:cNvPr id="16" name="Object 4"/>
          <p:cNvGraphicFramePr>
            <a:graphicFrameLocks noChangeAspect="1"/>
          </p:cNvGraphicFramePr>
          <p:nvPr>
            <p:extLst/>
          </p:nvPr>
        </p:nvGraphicFramePr>
        <p:xfrm>
          <a:off x="685800" y="964325"/>
          <a:ext cx="7848600" cy="5588000"/>
        </p:xfrm>
        <a:graphic>
          <a:graphicData uri="http://schemas.openxmlformats.org/presentationml/2006/ole">
            <mc:AlternateContent xmlns:mc="http://schemas.openxmlformats.org/markup-compatibility/2006">
              <mc:Choice xmlns:v="urn:schemas-microsoft-com:vml" Requires="v">
                <p:oleObj spid="_x0000_s3116" name="Chart" r:id="rId4" imgW="5549900" imgH="3733800" progId="Excel.Chart.8">
                  <p:embed/>
                </p:oleObj>
              </mc:Choice>
              <mc:Fallback>
                <p:oleObj name="Chart" r:id="rId4" imgW="5549900" imgH="3733800"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964325"/>
                        <a:ext cx="7848600" cy="55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ext Box 6"/>
          <p:cNvSpPr txBox="1">
            <a:spLocks noChangeArrowheads="1"/>
          </p:cNvSpPr>
          <p:nvPr/>
        </p:nvSpPr>
        <p:spPr bwMode="auto">
          <a:xfrm>
            <a:off x="2879725" y="5257800"/>
            <a:ext cx="2170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2400" dirty="0"/>
              <a:t>Chehalis River</a:t>
            </a:r>
          </a:p>
        </p:txBody>
      </p:sp>
      <p:graphicFrame>
        <p:nvGraphicFramePr>
          <p:cNvPr id="5" name="Object 4"/>
          <p:cNvGraphicFramePr>
            <a:graphicFrameLocks noChangeAspect="1"/>
          </p:cNvGraphicFramePr>
          <p:nvPr>
            <p:extLst/>
          </p:nvPr>
        </p:nvGraphicFramePr>
        <p:xfrm>
          <a:off x="654270" y="914400"/>
          <a:ext cx="7924800" cy="5641975"/>
        </p:xfrm>
        <a:graphic>
          <a:graphicData uri="http://schemas.openxmlformats.org/presentationml/2006/ole">
            <mc:AlternateContent xmlns:mc="http://schemas.openxmlformats.org/markup-compatibility/2006">
              <mc:Choice xmlns:v="urn:schemas-microsoft-com:vml" Requires="v">
                <p:oleObj spid="_x0000_s3117" name="Chart" r:id="rId6" imgW="5549900" imgH="3733800" progId="Excel.Chart.8">
                  <p:embed/>
                </p:oleObj>
              </mc:Choice>
              <mc:Fallback>
                <p:oleObj name="Chart" r:id="rId6" imgW="5549900" imgH="3733800"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270" y="914400"/>
                        <a:ext cx="7924800" cy="564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 Box 6"/>
          <p:cNvSpPr txBox="1">
            <a:spLocks noChangeArrowheads="1"/>
          </p:cNvSpPr>
          <p:nvPr/>
        </p:nvSpPr>
        <p:spPr bwMode="auto">
          <a:xfrm>
            <a:off x="3111720" y="5181600"/>
            <a:ext cx="18266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2400" dirty="0" smtClean="0"/>
              <a:t>Elwha </a:t>
            </a:r>
            <a:r>
              <a:rPr lang="en-US" altLang="en-US" sz="2400" dirty="0"/>
              <a:t>River</a:t>
            </a:r>
          </a:p>
        </p:txBody>
      </p:sp>
    </p:spTree>
    <p:extLst>
      <p:ext uri="{BB962C8B-B14F-4D97-AF65-F5344CB8AC3E}">
        <p14:creationId xmlns:p14="http://schemas.microsoft.com/office/powerpoint/2010/main" val="2086677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1" dirty="0" smtClean="0"/>
              <a:t>Some recent statistics:</a:t>
            </a:r>
            <a:endParaRPr lang="en-US" b="1" dirty="0"/>
          </a:p>
        </p:txBody>
      </p:sp>
      <p:sp>
        <p:nvSpPr>
          <p:cNvPr id="2" name="Content Placeholder 1"/>
          <p:cNvSpPr>
            <a:spLocks noGrp="1"/>
          </p:cNvSpPr>
          <p:nvPr>
            <p:ph idx="1"/>
          </p:nvPr>
        </p:nvSpPr>
        <p:spPr/>
        <p:txBody>
          <a:bodyPr>
            <a:normAutofit/>
          </a:bodyPr>
          <a:lstStyle/>
          <a:p>
            <a:r>
              <a:rPr lang="en-US" dirty="0" smtClean="0"/>
              <a:t>In Seattle, the five hottest years on record since 1948 were:</a:t>
            </a:r>
          </a:p>
          <a:p>
            <a:pPr lvl="1"/>
            <a:r>
              <a:rPr lang="en-US" dirty="0" smtClean="0"/>
              <a:t>2015 </a:t>
            </a:r>
            <a:r>
              <a:rPr lang="en-US" dirty="0"/>
              <a:t>(63.4 </a:t>
            </a:r>
            <a:r>
              <a:rPr lang="en-US" dirty="0" smtClean="0"/>
              <a:t>degrees)</a:t>
            </a:r>
          </a:p>
          <a:p>
            <a:pPr lvl="1"/>
            <a:r>
              <a:rPr lang="en-US" dirty="0" smtClean="0"/>
              <a:t>2014 </a:t>
            </a:r>
            <a:r>
              <a:rPr lang="en-US" dirty="0"/>
              <a:t>(62.6 </a:t>
            </a:r>
            <a:r>
              <a:rPr lang="en-US" dirty="0" smtClean="0"/>
              <a:t>degrees)</a:t>
            </a:r>
          </a:p>
          <a:p>
            <a:pPr lvl="1"/>
            <a:r>
              <a:rPr lang="en-US" dirty="0" smtClean="0"/>
              <a:t>2016 </a:t>
            </a:r>
            <a:r>
              <a:rPr lang="en-US" dirty="0"/>
              <a:t>(62.5 degrees) </a:t>
            </a:r>
          </a:p>
          <a:p>
            <a:pPr lvl="1"/>
            <a:r>
              <a:rPr lang="en-US" dirty="0" smtClean="0"/>
              <a:t>1992 </a:t>
            </a:r>
            <a:r>
              <a:rPr lang="en-US" dirty="0"/>
              <a:t>(62.5 degrees</a:t>
            </a:r>
            <a:r>
              <a:rPr lang="en-US" dirty="0" smtClean="0"/>
              <a:t>)</a:t>
            </a:r>
          </a:p>
          <a:p>
            <a:pPr lvl="1"/>
            <a:r>
              <a:rPr lang="en-US" dirty="0"/>
              <a:t>2018 (62.3 degrees)</a:t>
            </a:r>
          </a:p>
          <a:p>
            <a:endParaRPr lang="en-US" dirty="0"/>
          </a:p>
          <a:p>
            <a:endParaRPr lang="en-US" dirty="0"/>
          </a:p>
        </p:txBody>
      </p:sp>
    </p:spTree>
    <p:extLst>
      <p:ext uri="{BB962C8B-B14F-4D97-AF65-F5344CB8AC3E}">
        <p14:creationId xmlns:p14="http://schemas.microsoft.com/office/powerpoint/2010/main" val="232599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4"/>
          <p:cNvSpPr txBox="1">
            <a:spLocks noChangeArrowheads="1"/>
          </p:cNvSpPr>
          <p:nvPr/>
        </p:nvSpPr>
        <p:spPr bwMode="auto">
          <a:xfrm>
            <a:off x="6033533" y="533400"/>
            <a:ext cx="29718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algn="l" eaLnBrk="1" hangingPunct="1"/>
            <a:r>
              <a:rPr lang="en-US" altLang="en-US" sz="4000" b="1" dirty="0"/>
              <a:t>Future </a:t>
            </a:r>
            <a:r>
              <a:rPr lang="en-US" altLang="en-US" sz="4000" b="1" dirty="0" smtClean="0"/>
              <a:t>projections </a:t>
            </a:r>
            <a:r>
              <a:rPr lang="en-US" altLang="en-US" sz="4000" b="1" dirty="0"/>
              <a:t>of </a:t>
            </a:r>
            <a:r>
              <a:rPr lang="en-US" altLang="en-US" sz="4000" b="1" dirty="0" smtClean="0"/>
              <a:t>flood risk </a:t>
            </a:r>
            <a:r>
              <a:rPr lang="en-US" altLang="en-US" sz="4000" b="1" dirty="0"/>
              <a:t>in </a:t>
            </a:r>
            <a:r>
              <a:rPr lang="en-US" altLang="en-US" sz="4000" b="1" dirty="0" smtClean="0"/>
              <a:t>the PNW</a:t>
            </a:r>
            <a:endParaRPr lang="en-US" altLang="en-US" sz="4000" b="1" dirty="0"/>
          </a:p>
        </p:txBody>
      </p:sp>
      <p:sp>
        <p:nvSpPr>
          <p:cNvPr id="48134" name="Text Box 6"/>
          <p:cNvSpPr txBox="1">
            <a:spLocks noChangeArrowheads="1"/>
          </p:cNvSpPr>
          <p:nvPr/>
        </p:nvSpPr>
        <p:spPr bwMode="auto">
          <a:xfrm>
            <a:off x="7315200" y="6476099"/>
            <a:ext cx="1828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1400" dirty="0" smtClean="0">
                <a:solidFill>
                  <a:schemeClr val="tx2"/>
                </a:solidFill>
              </a:rPr>
              <a:t>Hamlet et al. 2013</a:t>
            </a:r>
            <a:endParaRPr lang="en-US" altLang="en-US" sz="1400" dirty="0">
              <a:solidFill>
                <a:schemeClr val="tx2"/>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44634"/>
          <a:stretch/>
        </p:blipFill>
        <p:spPr>
          <a:xfrm>
            <a:off x="457199" y="1591696"/>
            <a:ext cx="5277235" cy="518692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56033" y="152400"/>
            <a:ext cx="5278922" cy="1445053"/>
          </a:xfrm>
          <a:prstGeom prst="rect">
            <a:avLst/>
          </a:prstGeom>
        </p:spPr>
      </p:pic>
      <p:sp>
        <p:nvSpPr>
          <p:cNvPr id="4" name="TextBox 3"/>
          <p:cNvSpPr txBox="1"/>
          <p:nvPr/>
        </p:nvSpPr>
        <p:spPr>
          <a:xfrm>
            <a:off x="1752600" y="1474673"/>
            <a:ext cx="609600" cy="307777"/>
          </a:xfrm>
          <a:prstGeom prst="rect">
            <a:avLst/>
          </a:prstGeom>
          <a:noFill/>
        </p:spPr>
        <p:txBody>
          <a:bodyPr wrap="square" rtlCol="0">
            <a:spAutoFit/>
          </a:bodyPr>
          <a:lstStyle/>
          <a:p>
            <a:r>
              <a:rPr lang="en-US" sz="1400" b="1" dirty="0" smtClean="0"/>
              <a:t>A1B</a:t>
            </a:r>
            <a:endParaRPr lang="en-US" sz="1400" b="1" dirty="0"/>
          </a:p>
        </p:txBody>
      </p:sp>
      <p:sp>
        <p:nvSpPr>
          <p:cNvPr id="7" name="TextBox 6"/>
          <p:cNvSpPr txBox="1"/>
          <p:nvPr/>
        </p:nvSpPr>
        <p:spPr>
          <a:xfrm>
            <a:off x="4275909" y="1477278"/>
            <a:ext cx="457200" cy="307777"/>
          </a:xfrm>
          <a:prstGeom prst="rect">
            <a:avLst/>
          </a:prstGeom>
          <a:noFill/>
        </p:spPr>
        <p:txBody>
          <a:bodyPr wrap="square" rtlCol="0">
            <a:spAutoFit/>
          </a:bodyPr>
          <a:lstStyle/>
          <a:p>
            <a:r>
              <a:rPr lang="en-US" sz="1400" b="1" dirty="0" smtClean="0"/>
              <a:t>B1</a:t>
            </a:r>
            <a:endParaRPr lang="en-US" sz="1400" b="1" dirty="0"/>
          </a:p>
        </p:txBody>
      </p:sp>
    </p:spTree>
    <p:extLst>
      <p:ext uri="{BB962C8B-B14F-4D97-AF65-F5344CB8AC3E}">
        <p14:creationId xmlns:p14="http://schemas.microsoft.com/office/powerpoint/2010/main" val="25233546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381000" y="304800"/>
            <a:ext cx="8382000" cy="707886"/>
          </a:xfrm>
          <a:prstGeom prst="rect">
            <a:avLst/>
          </a:prstGeom>
          <a:noFill/>
          <a:ln w="9525">
            <a:noFill/>
            <a:miter lim="800000"/>
            <a:headEnd/>
            <a:tailEnd/>
          </a:ln>
        </p:spPr>
        <p:txBody>
          <a:bodyPr>
            <a:spAutoFit/>
          </a:bodyPr>
          <a:lstStyle/>
          <a:p>
            <a:pPr algn="ctr"/>
            <a:r>
              <a:rPr lang="en-US" sz="4000" b="1" dirty="0">
                <a:latin typeface="Arial" pitchFamily="34" charset="0"/>
                <a:cs typeface="Arial" pitchFamily="34" charset="0"/>
              </a:rPr>
              <a:t>Changes in Hydrologic </a:t>
            </a:r>
            <a:r>
              <a:rPr lang="en-US" sz="4000" b="1" dirty="0" smtClean="0">
                <a:latin typeface="Arial" pitchFamily="34" charset="0"/>
                <a:cs typeface="Arial" pitchFamily="34" charset="0"/>
              </a:rPr>
              <a:t>Extremes</a:t>
            </a:r>
            <a:endParaRPr lang="en-US" sz="4000" b="1" dirty="0">
              <a:latin typeface="Arial" pitchFamily="34" charset="0"/>
              <a:cs typeface="Arial" pitchFamily="34" charset="0"/>
            </a:endParaRPr>
          </a:p>
        </p:txBody>
      </p:sp>
      <p:pic>
        <p:nvPicPr>
          <p:cNvPr id="10" name="Picture 9"/>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5097" y="1219200"/>
            <a:ext cx="7181850" cy="5219700"/>
          </a:xfrm>
          <a:prstGeom prst="rect">
            <a:avLst/>
          </a:prstGeom>
          <a:noFill/>
          <a:ln>
            <a:noFill/>
          </a:ln>
        </p:spPr>
      </p:pic>
    </p:spTree>
    <p:extLst>
      <p:ext uri="{BB962C8B-B14F-4D97-AF65-F5344CB8AC3E}">
        <p14:creationId xmlns:p14="http://schemas.microsoft.com/office/powerpoint/2010/main" val="2080345308"/>
      </p:ext>
    </p:extLst>
  </p:cSld>
  <p:clrMapOvr>
    <a:masterClrMapping/>
  </p:clrMapOvr>
  <mc:AlternateContent xmlns:mc="http://schemas.openxmlformats.org/markup-compatibility/2006" xmlns:p14="http://schemas.microsoft.com/office/powerpoint/2010/main">
    <mc:Choice Requires="p14">
      <p:transition p14:dur="0"/>
    </mc:Choice>
    <mc:Fallback xmlns:mv="urn:schemas-microsoft-com:mac:vml"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381000" y="304800"/>
            <a:ext cx="8382000" cy="707886"/>
          </a:xfrm>
          <a:prstGeom prst="rect">
            <a:avLst/>
          </a:prstGeom>
          <a:noFill/>
          <a:ln w="9525">
            <a:noFill/>
            <a:miter lim="800000"/>
            <a:headEnd/>
            <a:tailEnd/>
          </a:ln>
        </p:spPr>
        <p:txBody>
          <a:bodyPr>
            <a:spAutoFit/>
          </a:bodyPr>
          <a:lstStyle/>
          <a:p>
            <a:pPr algn="ctr"/>
            <a:r>
              <a:rPr lang="en-US" sz="4000" b="1" dirty="0">
                <a:latin typeface="Arial" pitchFamily="34" charset="0"/>
                <a:cs typeface="Arial" pitchFamily="34" charset="0"/>
              </a:rPr>
              <a:t>Changes in Hydrologic </a:t>
            </a:r>
            <a:r>
              <a:rPr lang="en-US" sz="4000" b="1" dirty="0" smtClean="0">
                <a:latin typeface="Arial" pitchFamily="34" charset="0"/>
                <a:cs typeface="Arial" pitchFamily="34" charset="0"/>
              </a:rPr>
              <a:t>Extremes</a:t>
            </a:r>
            <a:endParaRPr lang="en-US" sz="4000" b="1" dirty="0">
              <a:latin typeface="Arial" pitchFamily="34" charset="0"/>
              <a:cs typeface="Arial" pitchFamily="34" charset="0"/>
            </a:endParaRPr>
          </a:p>
        </p:txBody>
      </p:sp>
      <p:pic>
        <p:nvPicPr>
          <p:cNvPr id="34819" name="Picture 7" descr="Blewett Pass landslide.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5355" y="1244101"/>
            <a:ext cx="3595048" cy="2696286"/>
          </a:xfrm>
          <a:prstGeom prst="rect">
            <a:avLst/>
          </a:prstGeom>
          <a:noFill/>
          <a:ln w="9525">
            <a:noFill/>
            <a:miter lim="800000"/>
            <a:headEnd/>
            <a:tailEnd/>
          </a:ln>
        </p:spPr>
      </p:pic>
      <p:pic>
        <p:nvPicPr>
          <p:cNvPr id="34820" name="Picture 8" descr="Blewett Pass flood damage.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00600" y="1254337"/>
            <a:ext cx="4006755" cy="2696286"/>
          </a:xfrm>
          <a:prstGeom prst="rect">
            <a:avLst/>
          </a:prstGeom>
          <a:noFill/>
          <a:ln w="9525">
            <a:noFill/>
            <a:miter lim="800000"/>
            <a:headEnd/>
            <a:tailEnd/>
          </a:ln>
        </p:spPr>
      </p:pic>
      <p:sp>
        <p:nvSpPr>
          <p:cNvPr id="34821" name="Text Box 3"/>
          <p:cNvSpPr txBox="1">
            <a:spLocks noChangeArrowheads="1"/>
          </p:cNvSpPr>
          <p:nvPr/>
        </p:nvSpPr>
        <p:spPr bwMode="auto">
          <a:xfrm>
            <a:off x="2247900" y="3950623"/>
            <a:ext cx="4800600" cy="400110"/>
          </a:xfrm>
          <a:prstGeom prst="rect">
            <a:avLst/>
          </a:prstGeom>
          <a:noFill/>
          <a:ln w="9525">
            <a:noFill/>
            <a:miter lim="800000"/>
            <a:headEnd/>
            <a:tailEnd/>
          </a:ln>
        </p:spPr>
        <p:txBody>
          <a:bodyPr wrap="square">
            <a:spAutoFit/>
          </a:bodyPr>
          <a:lstStyle/>
          <a:p>
            <a:r>
              <a:rPr lang="en-US" sz="2000" dirty="0">
                <a:solidFill>
                  <a:srgbClr val="002060"/>
                </a:solidFill>
                <a:latin typeface="Arial" pitchFamily="34" charset="0"/>
                <a:cs typeface="Arial" pitchFamily="34" charset="0"/>
              </a:rPr>
              <a:t>Jan 2009 </a:t>
            </a:r>
            <a:r>
              <a:rPr lang="en-US" sz="2000" dirty="0" smtClean="0">
                <a:solidFill>
                  <a:srgbClr val="002060"/>
                </a:solidFill>
                <a:latin typeface="Arial" pitchFamily="34" charset="0"/>
                <a:cs typeface="Arial" pitchFamily="34" charset="0"/>
              </a:rPr>
              <a:t>Flood, Hwy </a:t>
            </a:r>
            <a:r>
              <a:rPr lang="en-US" sz="2000" dirty="0">
                <a:solidFill>
                  <a:srgbClr val="002060"/>
                </a:solidFill>
                <a:latin typeface="Arial" pitchFamily="34" charset="0"/>
                <a:cs typeface="Arial" pitchFamily="34" charset="0"/>
              </a:rPr>
              <a:t>97 – </a:t>
            </a:r>
            <a:r>
              <a:rPr lang="en-US" sz="2000" dirty="0" err="1">
                <a:solidFill>
                  <a:srgbClr val="002060"/>
                </a:solidFill>
                <a:latin typeface="Arial" pitchFamily="34" charset="0"/>
                <a:cs typeface="Arial" pitchFamily="34" charset="0"/>
              </a:rPr>
              <a:t>Blewett</a:t>
            </a:r>
            <a:r>
              <a:rPr lang="en-US" sz="2000" dirty="0">
                <a:solidFill>
                  <a:srgbClr val="002060"/>
                </a:solidFill>
                <a:latin typeface="Arial" pitchFamily="34" charset="0"/>
                <a:cs typeface="Arial" pitchFamily="34" charset="0"/>
              </a:rPr>
              <a:t> Pass</a:t>
            </a:r>
          </a:p>
        </p:txBody>
      </p:sp>
      <p:pic>
        <p:nvPicPr>
          <p:cNvPr id="8" name="Picture 3" descr="C:\My Documents_Clint_R6\Restoration Strategy\Flood Damage fotos\Corral Creek.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00600" y="4411819"/>
            <a:ext cx="4006756" cy="2297051"/>
          </a:xfrm>
          <a:prstGeom prst="rect">
            <a:avLst/>
          </a:prstGeom>
          <a:noFill/>
        </p:spPr>
      </p:pic>
      <p:pic>
        <p:nvPicPr>
          <p:cNvPr id="9" name="Picture 2" descr="C:\My Documents_Clint_R6\Restoration Strategy\Flood Damage fotos\Lower Glass Rd.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6353" y="4411819"/>
            <a:ext cx="3624050" cy="2297051"/>
          </a:xfrm>
          <a:prstGeom prst="rect">
            <a:avLst/>
          </a:prstGeom>
          <a:noFill/>
        </p:spPr>
      </p:pic>
    </p:spTree>
    <p:extLst>
      <p:ext uri="{BB962C8B-B14F-4D97-AF65-F5344CB8AC3E}">
        <p14:creationId xmlns:p14="http://schemas.microsoft.com/office/powerpoint/2010/main" val="59719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ext Box 6"/>
          <p:cNvSpPr txBox="1">
            <a:spLocks noChangeArrowheads="1"/>
          </p:cNvSpPr>
          <p:nvPr/>
        </p:nvSpPr>
        <p:spPr bwMode="auto">
          <a:xfrm>
            <a:off x="5943600" y="792228"/>
            <a:ext cx="30480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4000" b="1" dirty="0" smtClean="0"/>
              <a:t>Future projections of low flow risks in the PNW</a:t>
            </a:r>
            <a:endParaRPr lang="en-US" altLang="en-US" sz="4000" b="1"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t="45159"/>
          <a:stretch/>
        </p:blipFill>
        <p:spPr>
          <a:xfrm>
            <a:off x="228600" y="1513490"/>
            <a:ext cx="5483043" cy="5299859"/>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28600" y="86710"/>
            <a:ext cx="5483043" cy="1421547"/>
          </a:xfrm>
          <a:prstGeom prst="rect">
            <a:avLst/>
          </a:prstGeom>
        </p:spPr>
      </p:pic>
      <p:sp>
        <p:nvSpPr>
          <p:cNvPr id="8" name="Text Box 6"/>
          <p:cNvSpPr txBox="1">
            <a:spLocks noChangeArrowheads="1"/>
          </p:cNvSpPr>
          <p:nvPr/>
        </p:nvSpPr>
        <p:spPr bwMode="auto">
          <a:xfrm>
            <a:off x="7315200" y="6476099"/>
            <a:ext cx="1828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panose="020B0604020202020204" pitchFamily="34" charset="0"/>
              </a:defRPr>
            </a:lvl1pPr>
            <a:lvl2pPr marL="742950" indent="-285750" eaLnBrk="0" hangingPunct="0">
              <a:defRPr sz="3600">
                <a:solidFill>
                  <a:schemeClr val="tx1"/>
                </a:solidFill>
                <a:latin typeface="Arial" panose="020B0604020202020204" pitchFamily="34" charset="0"/>
              </a:defRPr>
            </a:lvl2pPr>
            <a:lvl3pPr marL="1143000" indent="-228600" eaLnBrk="0" hangingPunct="0">
              <a:defRPr sz="3600">
                <a:solidFill>
                  <a:schemeClr val="tx1"/>
                </a:solidFill>
                <a:latin typeface="Arial" panose="020B0604020202020204" pitchFamily="34" charset="0"/>
              </a:defRPr>
            </a:lvl3pPr>
            <a:lvl4pPr marL="1600200" indent="-228600" eaLnBrk="0" hangingPunct="0">
              <a:defRPr sz="3600">
                <a:solidFill>
                  <a:schemeClr val="tx1"/>
                </a:solidFill>
                <a:latin typeface="Arial" panose="020B0604020202020204" pitchFamily="34" charset="0"/>
              </a:defRPr>
            </a:lvl4pPr>
            <a:lvl5pPr marL="2057400" indent="-228600" eaLnBrk="0" hangingPunct="0">
              <a:defRPr sz="3600">
                <a:solidFill>
                  <a:schemeClr val="tx1"/>
                </a:solidFill>
                <a:latin typeface="Arial" panose="020B0604020202020204" pitchFamily="34" charset="0"/>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defRPr>
            </a:lvl9pPr>
          </a:lstStyle>
          <a:p>
            <a:pPr eaLnBrk="1" hangingPunct="1"/>
            <a:r>
              <a:rPr lang="en-US" altLang="en-US" sz="1400" dirty="0" smtClean="0">
                <a:solidFill>
                  <a:schemeClr val="tx2"/>
                </a:solidFill>
              </a:rPr>
              <a:t>Hamlet et al. 2013</a:t>
            </a:r>
            <a:endParaRPr lang="en-US" altLang="en-US" sz="1400" dirty="0">
              <a:solidFill>
                <a:schemeClr val="tx2"/>
              </a:solidFill>
            </a:endParaRPr>
          </a:p>
        </p:txBody>
      </p:sp>
      <p:sp>
        <p:nvSpPr>
          <p:cNvPr id="6" name="Rectangle 5"/>
          <p:cNvSpPr/>
          <p:nvPr/>
        </p:nvSpPr>
        <p:spPr bwMode="auto">
          <a:xfrm>
            <a:off x="228599" y="1473421"/>
            <a:ext cx="5483043" cy="457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TextBox 6"/>
          <p:cNvSpPr txBox="1"/>
          <p:nvPr/>
        </p:nvSpPr>
        <p:spPr>
          <a:xfrm>
            <a:off x="1600200" y="1345473"/>
            <a:ext cx="609600" cy="307777"/>
          </a:xfrm>
          <a:prstGeom prst="rect">
            <a:avLst/>
          </a:prstGeom>
          <a:noFill/>
        </p:spPr>
        <p:txBody>
          <a:bodyPr wrap="square" rtlCol="0">
            <a:spAutoFit/>
          </a:bodyPr>
          <a:lstStyle/>
          <a:p>
            <a:r>
              <a:rPr lang="en-US" sz="1400" b="1" dirty="0" smtClean="0"/>
              <a:t>A1B</a:t>
            </a:r>
            <a:endParaRPr lang="en-US" sz="1400" b="1" dirty="0"/>
          </a:p>
        </p:txBody>
      </p:sp>
      <p:sp>
        <p:nvSpPr>
          <p:cNvPr id="9" name="TextBox 8"/>
          <p:cNvSpPr txBox="1"/>
          <p:nvPr/>
        </p:nvSpPr>
        <p:spPr>
          <a:xfrm>
            <a:off x="4232364" y="1348078"/>
            <a:ext cx="457200" cy="307777"/>
          </a:xfrm>
          <a:prstGeom prst="rect">
            <a:avLst/>
          </a:prstGeom>
          <a:noFill/>
        </p:spPr>
        <p:txBody>
          <a:bodyPr wrap="square" rtlCol="0">
            <a:spAutoFit/>
          </a:bodyPr>
          <a:lstStyle/>
          <a:p>
            <a:r>
              <a:rPr lang="en-US" sz="1400" b="1" dirty="0" smtClean="0"/>
              <a:t>B1</a:t>
            </a:r>
            <a:endParaRPr lang="en-US" sz="1400" b="1" dirty="0"/>
          </a:p>
        </p:txBody>
      </p:sp>
    </p:spTree>
    <p:extLst>
      <p:ext uri="{BB962C8B-B14F-4D97-AF65-F5344CB8AC3E}">
        <p14:creationId xmlns:p14="http://schemas.microsoft.com/office/powerpoint/2010/main" val="722331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73075" y="533400"/>
            <a:ext cx="8229600" cy="647700"/>
          </a:xfrm>
        </p:spPr>
        <p:txBody>
          <a:bodyPr>
            <a:normAutofit fontScale="90000"/>
          </a:bodyPr>
          <a:lstStyle/>
          <a:p>
            <a:pPr eaLnBrk="1" hangingPunct="1"/>
            <a:r>
              <a:rPr lang="en-US" sz="4400" b="1" dirty="0" smtClean="0">
                <a:ea typeface="ＭＳ Ｐゴシック" charset="-128"/>
              </a:rPr>
              <a:t>Higher temperatures will stress salmon</a:t>
            </a:r>
            <a:r>
              <a:rPr lang="en-US" sz="3600" b="1" dirty="0" smtClean="0">
                <a:ea typeface="ＭＳ Ｐゴシック" charset="-128"/>
              </a:rPr>
              <a:t/>
            </a:r>
            <a:br>
              <a:rPr lang="en-US" sz="3600" b="1" dirty="0" smtClean="0">
                <a:ea typeface="ＭＳ Ｐゴシック" charset="-128"/>
              </a:rPr>
            </a:br>
            <a:endParaRPr lang="en-US" sz="3600" b="1" dirty="0" smtClean="0">
              <a:ea typeface="ＭＳ Ｐゴシック" charset="-128"/>
            </a:endParaRPr>
          </a:p>
        </p:txBody>
      </p:sp>
      <p:pic>
        <p:nvPicPr>
          <p:cNvPr id="55299" name="Content Placeholder 3" descr="temp-Skagit.png"/>
          <p:cNvPicPr>
            <a:picLocks noGrp="1" noChangeAspect="1"/>
          </p:cNvPicPr>
          <p:nvPr>
            <p:ph idx="1"/>
          </p:nvPr>
        </p:nvPicPr>
        <p:blipFill>
          <a:blip r:embed="rId3" cstate="print">
            <a:extLst>
              <a:ext uri="{28A0092B-C50C-407E-A947-70E740481C1C}">
                <a14:useLocalDpi xmlns:a14="http://schemas.microsoft.com/office/drawing/2010/main"/>
              </a:ext>
            </a:extLst>
          </a:blip>
          <a:srcRect l="-17476" r="-17476"/>
          <a:stretch>
            <a:fillRect/>
          </a:stretch>
        </p:blipFill>
        <p:spPr>
          <a:xfrm>
            <a:off x="-736438" y="1266497"/>
            <a:ext cx="10649200" cy="4419645"/>
          </a:xfrm>
        </p:spPr>
      </p:pic>
      <p:sp>
        <p:nvSpPr>
          <p:cNvPr id="55303" name="TextBox 9"/>
          <p:cNvSpPr txBox="1">
            <a:spLocks noChangeArrowheads="1"/>
          </p:cNvSpPr>
          <p:nvPr/>
        </p:nvSpPr>
        <p:spPr bwMode="auto">
          <a:xfrm>
            <a:off x="665162" y="5690189"/>
            <a:ext cx="329723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b="1" dirty="0" smtClean="0">
                <a:latin typeface="Calibri" charset="0"/>
              </a:rPr>
              <a:t>13</a:t>
            </a:r>
            <a:r>
              <a:rPr lang="en-US" b="1" baseline="30000" dirty="0" smtClean="0">
                <a:latin typeface="Calibri" charset="0"/>
              </a:rPr>
              <a:t>o</a:t>
            </a:r>
            <a:r>
              <a:rPr lang="en-US" b="1" dirty="0" smtClean="0">
                <a:latin typeface="Calibri" charset="0"/>
              </a:rPr>
              <a:t>C: </a:t>
            </a:r>
            <a:r>
              <a:rPr lang="en-US" sz="2000" b="1" dirty="0" smtClean="0">
                <a:latin typeface="Calibri" charset="0"/>
              </a:rPr>
              <a:t>Spawning</a:t>
            </a:r>
            <a:r>
              <a:rPr lang="en-US" sz="2000" b="1" dirty="0">
                <a:latin typeface="Calibri" charset="0"/>
              </a:rPr>
              <a:t>, incubation and optimal growth </a:t>
            </a:r>
            <a:r>
              <a:rPr lang="en-US" sz="2000" b="1" dirty="0" smtClean="0">
                <a:latin typeface="Calibri" charset="0"/>
              </a:rPr>
              <a:t>temperature</a:t>
            </a:r>
            <a:endParaRPr lang="en-US" sz="2000" b="1" dirty="0">
              <a:latin typeface="Calibri" charset="0"/>
            </a:endParaRPr>
          </a:p>
        </p:txBody>
      </p:sp>
      <p:sp>
        <p:nvSpPr>
          <p:cNvPr id="2" name="TextBox 1"/>
          <p:cNvSpPr txBox="1"/>
          <p:nvPr/>
        </p:nvSpPr>
        <p:spPr>
          <a:xfrm>
            <a:off x="4114800" y="5686142"/>
            <a:ext cx="4460516" cy="461665"/>
          </a:xfrm>
          <a:prstGeom prst="rect">
            <a:avLst/>
          </a:prstGeom>
          <a:noFill/>
        </p:spPr>
        <p:txBody>
          <a:bodyPr wrap="none" rtlCol="0">
            <a:spAutoFit/>
          </a:bodyPr>
          <a:lstStyle/>
          <a:p>
            <a:r>
              <a:rPr lang="en-US" sz="2400" b="1" dirty="0" smtClean="0">
                <a:latin typeface="Calibri" charset="0"/>
              </a:rPr>
              <a:t>16°C: c</a:t>
            </a:r>
            <a:r>
              <a:rPr lang="en-US" sz="2000" b="1" dirty="0" smtClean="0">
                <a:latin typeface="Calibri" charset="0"/>
              </a:rPr>
              <a:t>ore salmon </a:t>
            </a:r>
            <a:r>
              <a:rPr lang="en-US" sz="2000" b="1" dirty="0">
                <a:latin typeface="Calibri" charset="0"/>
              </a:rPr>
              <a:t>habitat temperature</a:t>
            </a:r>
            <a:endParaRPr lang="en-US" sz="2000" dirty="0"/>
          </a:p>
        </p:txBody>
      </p:sp>
      <p:sp>
        <p:nvSpPr>
          <p:cNvPr id="3" name="TextBox 2"/>
          <p:cNvSpPr txBox="1"/>
          <p:nvPr/>
        </p:nvSpPr>
        <p:spPr>
          <a:xfrm>
            <a:off x="7162800" y="6452501"/>
            <a:ext cx="1885453" cy="338554"/>
          </a:xfrm>
          <a:prstGeom prst="rect">
            <a:avLst/>
          </a:prstGeom>
          <a:noFill/>
        </p:spPr>
        <p:txBody>
          <a:bodyPr wrap="none" rtlCol="0">
            <a:spAutoFit/>
          </a:bodyPr>
          <a:lstStyle/>
          <a:p>
            <a:r>
              <a:rPr lang="en-US" sz="1600" dirty="0" smtClean="0">
                <a:solidFill>
                  <a:schemeClr val="tx2"/>
                </a:solidFill>
                <a:latin typeface="Arial" pitchFamily="34" charset="0"/>
                <a:cs typeface="Arial" pitchFamily="34" charset="0"/>
              </a:rPr>
              <a:t>Mantua et al. 2010</a:t>
            </a:r>
            <a:endParaRPr lang="en-US" sz="1600" dirty="0">
              <a:solidFill>
                <a:schemeClr val="tx2"/>
              </a:solidFill>
              <a:latin typeface="Arial" pitchFamily="34" charset="0"/>
              <a:cs typeface="Arial" pitchFamily="34" charset="0"/>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l="4263" t="57704" r="47433" b="15073"/>
          <a:stretch/>
        </p:blipFill>
        <p:spPr>
          <a:xfrm>
            <a:off x="5966623" y="3744989"/>
            <a:ext cx="2567777" cy="1937106"/>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455126" y="3775163"/>
            <a:ext cx="2545033" cy="1877221"/>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57847" y="3759124"/>
            <a:ext cx="2600589" cy="189326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23079" y="1522914"/>
            <a:ext cx="2602611" cy="1977936"/>
          </a:xfrm>
          <a:prstGeom prst="rect">
            <a:avLst/>
          </a:prstGeom>
        </p:spPr>
      </p:pic>
    </p:spTree>
    <p:extLst>
      <p:ext uri="{BB962C8B-B14F-4D97-AF65-F5344CB8AC3E}">
        <p14:creationId xmlns:p14="http://schemas.microsoft.com/office/powerpoint/2010/main" val="35729333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304800"/>
            <a:ext cx="9372600" cy="1143000"/>
          </a:xfrm>
        </p:spPr>
        <p:txBody>
          <a:bodyPr>
            <a:noAutofit/>
          </a:bodyPr>
          <a:lstStyle/>
          <a:p>
            <a:pPr eaLnBrk="1" hangingPunct="1"/>
            <a:r>
              <a:rPr lang="en-US" sz="3400" b="1" dirty="0">
                <a:latin typeface="Arial"/>
                <a:cs typeface="Arial"/>
              </a:rPr>
              <a:t>Extreme weather + increased disturbance: Our primary challenge</a:t>
            </a:r>
          </a:p>
        </p:txBody>
      </p:sp>
      <p:pic>
        <p:nvPicPr>
          <p:cNvPr id="30723" name="Picture 4" descr="phpThumb"/>
          <p:cNvPicPr>
            <a:picLocks noChangeAspect="1" noChangeArrowheads="1"/>
          </p:cNvPicPr>
          <p:nvPr/>
        </p:nvPicPr>
        <p:blipFill>
          <a:blip r:embed="rId2" cstate="print"/>
          <a:srcRect/>
          <a:stretch>
            <a:fillRect/>
          </a:stretch>
        </p:blipFill>
        <p:spPr bwMode="auto">
          <a:xfrm>
            <a:off x="1143000" y="1676400"/>
            <a:ext cx="6942026" cy="4953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457200" y="152400"/>
            <a:ext cx="8229600" cy="1143000"/>
          </a:xfrm>
        </p:spPr>
        <p:txBody>
          <a:bodyPr/>
          <a:lstStyle/>
          <a:p>
            <a:pPr eaLnBrk="1" hangingPunct="1"/>
            <a:r>
              <a:rPr lang="en-US" b="1" dirty="0"/>
              <a:t>Extremes matter</a:t>
            </a:r>
          </a:p>
        </p:txBody>
      </p:sp>
      <p:grpSp>
        <p:nvGrpSpPr>
          <p:cNvPr id="2" name="Group 3"/>
          <p:cNvGrpSpPr>
            <a:grpSpLocks/>
          </p:cNvGrpSpPr>
          <p:nvPr/>
        </p:nvGrpSpPr>
        <p:grpSpPr bwMode="auto">
          <a:xfrm>
            <a:off x="146050" y="2813050"/>
            <a:ext cx="5757863" cy="3544888"/>
            <a:chOff x="92" y="1772"/>
            <a:chExt cx="3627" cy="2233"/>
          </a:xfrm>
        </p:grpSpPr>
        <p:pic>
          <p:nvPicPr>
            <p:cNvPr id="12302" name="Picture 4" descr="GaussianGraph1"/>
            <p:cNvPicPr>
              <a:picLocks noChangeAspect="1" noChangeArrowheads="1"/>
            </p:cNvPicPr>
            <p:nvPr/>
          </p:nvPicPr>
          <p:blipFill>
            <a:blip r:embed="rId3" cstate="print">
              <a:extLst>
                <a:ext uri="{28A0092B-C50C-407E-A947-70E740481C1C}">
                  <a14:useLocalDpi xmlns:a14="http://schemas.microsoft.com/office/drawing/2010/main" val="0"/>
                </a:ext>
              </a:extLst>
            </a:blip>
            <a:srcRect l="3831" t="10005" r="5902" b="6097"/>
            <a:stretch>
              <a:fillRect/>
            </a:stretch>
          </p:blipFill>
          <p:spPr bwMode="auto">
            <a:xfrm>
              <a:off x="92" y="1772"/>
              <a:ext cx="3627" cy="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3" name="Line 5"/>
            <p:cNvSpPr>
              <a:spLocks noChangeShapeType="1"/>
            </p:cNvSpPr>
            <p:nvPr/>
          </p:nvSpPr>
          <p:spPr bwMode="auto">
            <a:xfrm>
              <a:off x="1832" y="2776"/>
              <a:ext cx="155"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12304" name="Text Box 6"/>
            <p:cNvSpPr txBox="1">
              <a:spLocks noChangeArrowheads="1"/>
            </p:cNvSpPr>
            <p:nvPr/>
          </p:nvSpPr>
          <p:spPr bwMode="auto">
            <a:xfrm>
              <a:off x="2339" y="2868"/>
              <a:ext cx="109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1400">
                  <a:solidFill>
                    <a:srgbClr val="000000"/>
                  </a:solidFill>
                </a:rPr>
                <a:t>Standard deviation</a:t>
              </a:r>
            </a:p>
          </p:txBody>
        </p:sp>
        <p:cxnSp>
          <p:nvCxnSpPr>
            <p:cNvPr id="12305" name="AutoShape 7"/>
            <p:cNvCxnSpPr>
              <a:cxnSpLocks noChangeShapeType="1"/>
              <a:stCxn id="12304" idx="1"/>
              <a:endCxn id="12303" idx="1"/>
            </p:cNvCxnSpPr>
            <p:nvPr/>
          </p:nvCxnSpPr>
          <p:spPr bwMode="auto">
            <a:xfrm rot="10800000">
              <a:off x="1987" y="2776"/>
              <a:ext cx="352" cy="188"/>
            </a:xfrm>
            <a:prstGeom prst="curvedConnector2">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2306" name="Text Box 8"/>
            <p:cNvSpPr txBox="1">
              <a:spLocks noChangeArrowheads="1"/>
            </p:cNvSpPr>
            <p:nvPr/>
          </p:nvSpPr>
          <p:spPr bwMode="auto">
            <a:xfrm>
              <a:off x="2363" y="3155"/>
              <a:ext cx="13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1400">
                  <a:solidFill>
                    <a:srgbClr val="000000"/>
                  </a:solidFill>
                </a:rPr>
                <a:t>1 in 40 yr high range</a:t>
              </a:r>
            </a:p>
          </p:txBody>
        </p:sp>
        <p:sp>
          <p:nvSpPr>
            <p:cNvPr id="12307" name="Rectangle 9"/>
            <p:cNvSpPr>
              <a:spLocks noChangeArrowheads="1"/>
            </p:cNvSpPr>
            <p:nvPr/>
          </p:nvSpPr>
          <p:spPr bwMode="auto">
            <a:xfrm>
              <a:off x="2511" y="3612"/>
              <a:ext cx="64" cy="56"/>
            </a:xfrm>
            <a:prstGeom prst="rect">
              <a:avLst/>
            </a:prstGeom>
            <a:solidFill>
              <a:schemeClr val="accent2"/>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none" anchor="ctr">
              <a:spAutoFit/>
            </a:bodyPr>
            <a:lstStyle/>
            <a:p>
              <a:pPr eaLnBrk="0" hangingPunct="0"/>
              <a:endParaRPr lang="en-US" sz="2800">
                <a:solidFill>
                  <a:srgbClr val="000000"/>
                </a:solidFill>
                <a:latin typeface="Arial Black" pitchFamily="34" charset="0"/>
              </a:endParaRPr>
            </a:p>
          </p:txBody>
        </p:sp>
        <p:cxnSp>
          <p:nvCxnSpPr>
            <p:cNvPr id="12308" name="AutoShape 10"/>
            <p:cNvCxnSpPr>
              <a:cxnSpLocks noChangeShapeType="1"/>
              <a:stCxn id="12306" idx="2"/>
              <a:endCxn id="12307" idx="0"/>
            </p:cNvCxnSpPr>
            <p:nvPr/>
          </p:nvCxnSpPr>
          <p:spPr bwMode="auto">
            <a:xfrm rot="5400000">
              <a:off x="2647" y="3243"/>
              <a:ext cx="265" cy="474"/>
            </a:xfrm>
            <a:prstGeom prst="curvedConnector3">
              <a:avLst>
                <a:gd name="adj1" fmla="val 49810"/>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2292" name="Text Box 11"/>
          <p:cNvSpPr txBox="1">
            <a:spLocks noChangeArrowheads="1"/>
          </p:cNvSpPr>
          <p:nvPr/>
        </p:nvSpPr>
        <p:spPr bwMode="auto">
          <a:xfrm>
            <a:off x="304800" y="1295400"/>
            <a:ext cx="8458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800"/>
              <a:t>Frequency, extent, and severity of disturbances may be affected by climate change, altering the mean and </a:t>
            </a:r>
            <a:r>
              <a:rPr lang="en-US" sz="2800" i="1"/>
              <a:t>variability</a:t>
            </a:r>
            <a:r>
              <a:rPr lang="en-US" sz="2800"/>
              <a:t> of disturbance properties.</a:t>
            </a:r>
          </a:p>
        </p:txBody>
      </p:sp>
      <p:grpSp>
        <p:nvGrpSpPr>
          <p:cNvPr id="3" name="Group 13"/>
          <p:cNvGrpSpPr>
            <a:grpSpLocks/>
          </p:cNvGrpSpPr>
          <p:nvPr/>
        </p:nvGrpSpPr>
        <p:grpSpPr bwMode="auto">
          <a:xfrm>
            <a:off x="304800" y="2895600"/>
            <a:ext cx="8805386" cy="3473450"/>
            <a:chOff x="94" y="1768"/>
            <a:chExt cx="5729" cy="2236"/>
          </a:xfrm>
        </p:grpSpPr>
        <p:grpSp>
          <p:nvGrpSpPr>
            <p:cNvPr id="4" name="Group 14"/>
            <p:cNvGrpSpPr>
              <a:grpSpLocks/>
            </p:cNvGrpSpPr>
            <p:nvPr/>
          </p:nvGrpSpPr>
          <p:grpSpPr bwMode="auto">
            <a:xfrm>
              <a:off x="94" y="1768"/>
              <a:ext cx="5729" cy="2236"/>
              <a:chOff x="94" y="1768"/>
              <a:chExt cx="5729" cy="2236"/>
            </a:xfrm>
          </p:grpSpPr>
          <p:sp>
            <p:nvSpPr>
              <p:cNvPr id="12296" name="Text Box 15"/>
              <p:cNvSpPr txBox="1">
                <a:spLocks noChangeArrowheads="1"/>
              </p:cNvSpPr>
              <p:nvPr/>
            </p:nvSpPr>
            <p:spPr bwMode="auto">
              <a:xfrm>
                <a:off x="3742" y="1939"/>
                <a:ext cx="2081" cy="1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2300" b="1" dirty="0">
                    <a:solidFill>
                      <a:srgbClr val="990000"/>
                    </a:solidFill>
                  </a:rPr>
                  <a:t>A shift in </a:t>
                </a:r>
                <a:r>
                  <a:rPr lang="en-US" sz="2300" b="1" i="1" dirty="0">
                    <a:solidFill>
                      <a:srgbClr val="990000"/>
                    </a:solidFill>
                  </a:rPr>
                  <a:t>distribution</a:t>
                </a:r>
                <a:r>
                  <a:rPr lang="en-US" sz="2300" b="1" dirty="0">
                    <a:solidFill>
                      <a:srgbClr val="990000"/>
                    </a:solidFill>
                  </a:rPr>
                  <a:t> </a:t>
                </a:r>
                <a:br>
                  <a:rPr lang="en-US" sz="2300" b="1" dirty="0">
                    <a:solidFill>
                      <a:srgbClr val="990000"/>
                    </a:solidFill>
                  </a:rPr>
                </a:br>
                <a:r>
                  <a:rPr lang="en-US" sz="2300" b="1" dirty="0">
                    <a:solidFill>
                      <a:srgbClr val="990000"/>
                    </a:solidFill>
                  </a:rPr>
                  <a:t>of disturbance properties has a larger relative effect at the </a:t>
                </a:r>
                <a:r>
                  <a:rPr lang="en-US" sz="2300" b="1" i="1" dirty="0">
                    <a:solidFill>
                      <a:srgbClr val="990000"/>
                    </a:solidFill>
                  </a:rPr>
                  <a:t>extremes</a:t>
                </a:r>
                <a:r>
                  <a:rPr lang="en-US" sz="2300" b="1" dirty="0">
                    <a:solidFill>
                      <a:srgbClr val="990000"/>
                    </a:solidFill>
                  </a:rPr>
                  <a:t> than near the mean.</a:t>
                </a:r>
                <a:r>
                  <a:rPr lang="en-US" sz="2000" b="1" dirty="0">
                    <a:solidFill>
                      <a:schemeClr val="accent2"/>
                    </a:solidFill>
                  </a:rPr>
                  <a:t>      </a:t>
                </a:r>
              </a:p>
            </p:txBody>
          </p:sp>
          <p:grpSp>
            <p:nvGrpSpPr>
              <p:cNvPr id="5" name="Group 16"/>
              <p:cNvGrpSpPr>
                <a:grpSpLocks/>
              </p:cNvGrpSpPr>
              <p:nvPr/>
            </p:nvGrpSpPr>
            <p:grpSpPr bwMode="auto">
              <a:xfrm>
                <a:off x="94" y="1768"/>
                <a:ext cx="3633" cy="2236"/>
                <a:chOff x="1114" y="858"/>
                <a:chExt cx="3633" cy="2236"/>
              </a:xfrm>
            </p:grpSpPr>
            <p:sp>
              <p:nvSpPr>
                <p:cNvPr id="12298" name="Rectangle 17"/>
                <p:cNvSpPr>
                  <a:spLocks noChangeArrowheads="1"/>
                </p:cNvSpPr>
                <p:nvPr/>
              </p:nvSpPr>
              <p:spPr bwMode="auto">
                <a:xfrm>
                  <a:off x="3563" y="2210"/>
                  <a:ext cx="120" cy="334"/>
                </a:xfrm>
                <a:prstGeom prst="rect">
                  <a:avLst/>
                </a:prstGeom>
                <a:solidFill>
                  <a:srgbClr val="FF66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none" anchor="ctr">
                  <a:spAutoFit/>
                </a:bodyPr>
                <a:lstStyle/>
                <a:p>
                  <a:pPr eaLnBrk="0" hangingPunct="0"/>
                  <a:endParaRPr lang="en-US" sz="2800">
                    <a:solidFill>
                      <a:srgbClr val="000000"/>
                    </a:solidFill>
                    <a:latin typeface="Arial Black" pitchFamily="34" charset="0"/>
                  </a:endParaRPr>
                </a:p>
              </p:txBody>
            </p:sp>
            <p:pic>
              <p:nvPicPr>
                <p:cNvPr id="12299" name="Picture 18" descr="GaussianGraph2"/>
                <p:cNvPicPr>
                  <a:picLocks noChangeAspect="1" noChangeArrowheads="1"/>
                </p:cNvPicPr>
                <p:nvPr/>
              </p:nvPicPr>
              <p:blipFill>
                <a:blip r:embed="rId4" cstate="print">
                  <a:extLst>
                    <a:ext uri="{28A0092B-C50C-407E-A947-70E740481C1C}">
                      <a14:useLocalDpi xmlns:a14="http://schemas.microsoft.com/office/drawing/2010/main" val="0"/>
                    </a:ext>
                  </a:extLst>
                </a:blip>
                <a:srcRect l="3831" t="10005" r="5902" b="6097"/>
                <a:stretch>
                  <a:fillRect/>
                </a:stretch>
              </p:blipFill>
              <p:spPr bwMode="auto">
                <a:xfrm>
                  <a:off x="1114" y="858"/>
                  <a:ext cx="3633" cy="2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0" name="Text Box 19"/>
                <p:cNvSpPr txBox="1">
                  <a:spLocks noChangeArrowheads="1"/>
                </p:cNvSpPr>
                <p:nvPr/>
              </p:nvSpPr>
              <p:spPr bwMode="auto">
                <a:xfrm>
                  <a:off x="3438" y="1065"/>
                  <a:ext cx="1153"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spcBef>
                      <a:spcPct val="50000"/>
                    </a:spcBef>
                  </a:pPr>
                  <a:r>
                    <a:rPr lang="en-US" sz="1400">
                      <a:solidFill>
                        <a:srgbClr val="000000"/>
                      </a:solidFill>
                    </a:rPr>
                    <a:t>A shift of 1 standard deviation changes a </a:t>
                  </a:r>
                  <a:br>
                    <a:rPr lang="en-US" sz="1400">
                      <a:solidFill>
                        <a:srgbClr val="000000"/>
                      </a:solidFill>
                    </a:rPr>
                  </a:br>
                  <a:r>
                    <a:rPr lang="en-US" sz="1400">
                      <a:solidFill>
                        <a:srgbClr val="000000"/>
                      </a:solidFill>
                    </a:rPr>
                    <a:t>1 in 40 yr event to a 1 in 6 yr event</a:t>
                  </a:r>
                </a:p>
              </p:txBody>
            </p:sp>
            <p:cxnSp>
              <p:nvCxnSpPr>
                <p:cNvPr id="12301" name="AutoShape 20"/>
                <p:cNvCxnSpPr>
                  <a:cxnSpLocks noChangeShapeType="1"/>
                  <a:stCxn id="12300" idx="2"/>
                  <a:endCxn id="12298" idx="0"/>
                </p:cNvCxnSpPr>
                <p:nvPr/>
              </p:nvCxnSpPr>
              <p:spPr bwMode="auto">
                <a:xfrm rot="5400000">
                  <a:off x="3553" y="1749"/>
                  <a:ext cx="531" cy="392"/>
                </a:xfrm>
                <a:prstGeom prst="curvedConnector3">
                  <a:avLst>
                    <a:gd name="adj1" fmla="val 50000"/>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cxnSp>
          </p:grpSp>
        </p:grpSp>
        <p:sp>
          <p:nvSpPr>
            <p:cNvPr id="12295" name="Line 21"/>
            <p:cNvSpPr>
              <a:spLocks noChangeShapeType="1"/>
            </p:cNvSpPr>
            <p:nvPr/>
          </p:nvSpPr>
          <p:spPr bwMode="auto">
            <a:xfrm>
              <a:off x="1800" y="2062"/>
              <a:ext cx="347" cy="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sp>
        <p:nvSpPr>
          <p:cNvPr id="21" name="Line 21"/>
          <p:cNvSpPr>
            <a:spLocks noChangeShapeType="1"/>
          </p:cNvSpPr>
          <p:nvPr/>
        </p:nvSpPr>
        <p:spPr bwMode="auto">
          <a:xfrm flipH="1">
            <a:off x="4762824" y="5665810"/>
            <a:ext cx="1125841" cy="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endParaRPr lang="en-US"/>
          </a:p>
        </p:txBody>
      </p:sp>
      <p:sp>
        <p:nvSpPr>
          <p:cNvPr id="22" name="TextBox 21"/>
          <p:cNvSpPr txBox="1"/>
          <p:nvPr/>
        </p:nvSpPr>
        <p:spPr>
          <a:xfrm>
            <a:off x="5943600" y="5410200"/>
            <a:ext cx="2895600" cy="707886"/>
          </a:xfrm>
          <a:prstGeom prst="rect">
            <a:avLst/>
          </a:prstGeom>
          <a:noFill/>
        </p:spPr>
        <p:txBody>
          <a:bodyPr wrap="square" rtlCol="0">
            <a:spAutoFit/>
          </a:bodyPr>
          <a:lstStyle/>
          <a:p>
            <a:r>
              <a:rPr lang="en-US" sz="2200" b="1" dirty="0">
                <a:solidFill>
                  <a:srgbClr val="990000"/>
                </a:solidFill>
                <a:latin typeface="Arial"/>
                <a:cs typeface="Arial"/>
              </a:rPr>
              <a:t>It’s all about the tail!</a:t>
            </a:r>
          </a:p>
          <a:p>
            <a:endParaRPr lang="en-US" dirty="0"/>
          </a:p>
        </p:txBody>
      </p:sp>
    </p:spTree>
    <p:extLst>
      <p:ext uri="{BB962C8B-B14F-4D97-AF65-F5344CB8AC3E}">
        <p14:creationId xmlns:p14="http://schemas.microsoft.com/office/powerpoint/2010/main" val="5044347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2F0A0F9-CA17-F242-97DD-DEE456360D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28600"/>
            <a:ext cx="8323729" cy="6431972"/>
          </a:xfrm>
          <a:prstGeom prst="rect">
            <a:avLst/>
          </a:prstGeom>
        </p:spPr>
      </p:pic>
    </p:spTree>
    <p:extLst>
      <p:ext uri="{BB962C8B-B14F-4D97-AF65-F5344CB8AC3E}">
        <p14:creationId xmlns:p14="http://schemas.microsoft.com/office/powerpoint/2010/main" val="32113057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8C6EC63C-E11B-914B-A749-35DC27C2CF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044" y="0"/>
            <a:ext cx="8149912" cy="6858000"/>
          </a:xfrm>
          <a:prstGeom prst="rect">
            <a:avLst/>
          </a:prstGeom>
        </p:spPr>
      </p:pic>
    </p:spTree>
    <p:extLst>
      <p:ext uri="{BB962C8B-B14F-4D97-AF65-F5344CB8AC3E}">
        <p14:creationId xmlns:p14="http://schemas.microsoft.com/office/powerpoint/2010/main" val="1732294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885E775-5C83-744E-980C-F1F58BCE6C97}"/>
              </a:ext>
            </a:extLst>
          </p:cNvPr>
          <p:cNvPicPr>
            <a:picLocks noChangeAspect="1"/>
          </p:cNvPicPr>
          <p:nvPr/>
        </p:nvPicPr>
        <p:blipFill>
          <a:blip r:embed="rId2">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990600" y="762000"/>
            <a:ext cx="7200900" cy="5855277"/>
          </a:xfrm>
          <a:prstGeom prst="rect">
            <a:avLst/>
          </a:prstGeom>
        </p:spPr>
      </p:pic>
      <p:sp>
        <p:nvSpPr>
          <p:cNvPr id="7" name="TextBox 6">
            <a:extLst>
              <a:ext uri="{FF2B5EF4-FFF2-40B4-BE49-F238E27FC236}">
                <a16:creationId xmlns="" xmlns:a16="http://schemas.microsoft.com/office/drawing/2014/main" id="{5DC042AC-1AA1-B247-8799-2FFB562590AD}"/>
              </a:ext>
            </a:extLst>
          </p:cNvPr>
          <p:cNvSpPr txBox="1"/>
          <p:nvPr/>
        </p:nvSpPr>
        <p:spPr>
          <a:xfrm>
            <a:off x="993913" y="392668"/>
            <a:ext cx="1745644" cy="369332"/>
          </a:xfrm>
          <a:prstGeom prst="rect">
            <a:avLst/>
          </a:prstGeom>
          <a:noFill/>
        </p:spPr>
        <p:txBody>
          <a:bodyPr wrap="square" rtlCol="0">
            <a:spAutoFit/>
          </a:bodyPr>
          <a:lstStyle/>
          <a:p>
            <a:r>
              <a:rPr lang="en-US" b="1" dirty="0">
                <a:latin typeface="Lucida Blackletter" pitchFamily="2" charset="77"/>
              </a:rPr>
              <a:t>Seattle Times</a:t>
            </a:r>
          </a:p>
        </p:txBody>
      </p:sp>
      <p:sp>
        <p:nvSpPr>
          <p:cNvPr id="8" name="TextBox 7">
            <a:extLst>
              <a:ext uri="{FF2B5EF4-FFF2-40B4-BE49-F238E27FC236}">
                <a16:creationId xmlns="" xmlns:a16="http://schemas.microsoft.com/office/drawing/2014/main" id="{413566E9-03E4-7940-8D14-81A13F3EA513}"/>
              </a:ext>
            </a:extLst>
          </p:cNvPr>
          <p:cNvSpPr txBox="1"/>
          <p:nvPr/>
        </p:nvSpPr>
        <p:spPr>
          <a:xfrm>
            <a:off x="6324600" y="1524000"/>
            <a:ext cx="2819400" cy="4801314"/>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0" name="TextBox 9">
            <a:extLst>
              <a:ext uri="{FF2B5EF4-FFF2-40B4-BE49-F238E27FC236}">
                <a16:creationId xmlns="" xmlns:a16="http://schemas.microsoft.com/office/drawing/2014/main" id="{7BEFFC9C-7A7F-EC47-9341-10559C2E10BB}"/>
              </a:ext>
            </a:extLst>
          </p:cNvPr>
          <p:cNvSpPr txBox="1"/>
          <p:nvPr/>
        </p:nvSpPr>
        <p:spPr>
          <a:xfrm>
            <a:off x="6705600" y="2899339"/>
            <a:ext cx="1223412" cy="707886"/>
          </a:xfrm>
          <a:prstGeom prst="rect">
            <a:avLst/>
          </a:prstGeom>
          <a:noFill/>
        </p:spPr>
        <p:txBody>
          <a:bodyPr wrap="none" rtlCol="0">
            <a:spAutoFit/>
          </a:bodyPr>
          <a:lstStyle/>
          <a:p>
            <a:r>
              <a:rPr lang="en-US" sz="4000" b="1" dirty="0">
                <a:solidFill>
                  <a:srgbClr val="FF0000"/>
                </a:solidFill>
              </a:rPr>
              <a:t>2017</a:t>
            </a:r>
          </a:p>
        </p:txBody>
      </p:sp>
    </p:spTree>
    <p:extLst>
      <p:ext uri="{BB962C8B-B14F-4D97-AF65-F5344CB8AC3E}">
        <p14:creationId xmlns:p14="http://schemas.microsoft.com/office/powerpoint/2010/main" val="2518550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85110"/>
          </a:xfrm>
        </p:spPr>
        <p:txBody>
          <a:bodyPr/>
          <a:lstStyle/>
          <a:p>
            <a:r>
              <a:rPr lang="en-US" b="1" dirty="0" smtClean="0"/>
              <a:t>Some recent statistics:</a:t>
            </a:r>
            <a:endParaRPr lang="en-US" b="1" dirty="0"/>
          </a:p>
        </p:txBody>
      </p:sp>
      <p:sp>
        <p:nvSpPr>
          <p:cNvPr id="3" name="Content Placeholder 2"/>
          <p:cNvSpPr>
            <a:spLocks noGrp="1"/>
          </p:cNvSpPr>
          <p:nvPr>
            <p:ph idx="1"/>
          </p:nvPr>
        </p:nvSpPr>
        <p:spPr>
          <a:xfrm>
            <a:off x="533400" y="1600200"/>
            <a:ext cx="3505200" cy="4525963"/>
          </a:xfrm>
        </p:spPr>
        <p:txBody>
          <a:bodyPr/>
          <a:lstStyle/>
          <a:p>
            <a:pPr marL="0" indent="0">
              <a:buNone/>
            </a:pPr>
            <a:r>
              <a:rPr lang="en-US" dirty="0"/>
              <a:t>In 2014, a record was set for the largest wildfire in Washington State history, the 256,100-acre </a:t>
            </a:r>
            <a:r>
              <a:rPr lang="en-US" dirty="0" smtClean="0"/>
              <a:t>Carlton </a:t>
            </a:r>
            <a:r>
              <a:rPr lang="en-US" dirty="0"/>
              <a:t>Complex Fire </a:t>
            </a:r>
          </a:p>
        </p:txBody>
      </p:sp>
      <p:pic>
        <p:nvPicPr>
          <p:cNvPr id="4" name="Picture 3"/>
          <p:cNvPicPr>
            <a:picLocks noChangeAspect="1"/>
          </p:cNvPicPr>
          <p:nvPr/>
        </p:nvPicPr>
        <p:blipFill>
          <a:blip r:embed="rId2"/>
          <a:stretch>
            <a:fillRect/>
          </a:stretch>
        </p:blipFill>
        <p:spPr>
          <a:xfrm>
            <a:off x="4343400" y="985110"/>
            <a:ext cx="4267200" cy="5693032"/>
          </a:xfrm>
          <a:prstGeom prst="rect">
            <a:avLst/>
          </a:prstGeom>
        </p:spPr>
      </p:pic>
    </p:spTree>
    <p:extLst>
      <p:ext uri="{BB962C8B-B14F-4D97-AF65-F5344CB8AC3E}">
        <p14:creationId xmlns:p14="http://schemas.microsoft.com/office/powerpoint/2010/main" val="20698558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304800"/>
            <a:ext cx="9372600" cy="1143000"/>
          </a:xfrm>
        </p:spPr>
        <p:txBody>
          <a:bodyPr>
            <a:noAutofit/>
          </a:bodyPr>
          <a:lstStyle/>
          <a:p>
            <a:pPr eaLnBrk="1" hangingPunct="1"/>
            <a:r>
              <a:rPr lang="en-US" sz="4000" b="1" dirty="0">
                <a:latin typeface="Arial"/>
                <a:cs typeface="Arial"/>
              </a:rPr>
              <a:t>2018: a very dry summer</a:t>
            </a:r>
          </a:p>
        </p:txBody>
      </p:sp>
      <p:pic>
        <p:nvPicPr>
          <p:cNvPr id="2" name="Picture 1">
            <a:extLst>
              <a:ext uri="{FF2B5EF4-FFF2-40B4-BE49-F238E27FC236}">
                <a16:creationId xmlns="" xmlns:a16="http://schemas.microsoft.com/office/drawing/2014/main" id="{DD6116E2-2954-7441-AF02-7C98B7B37D37}"/>
              </a:ext>
            </a:extLst>
          </p:cNvPr>
          <p:cNvPicPr>
            <a:picLocks noChangeAspect="1"/>
          </p:cNvPicPr>
          <p:nvPr/>
        </p:nvPicPr>
        <p:blipFill>
          <a:blip r:embed="rId2"/>
          <a:stretch>
            <a:fillRect/>
          </a:stretch>
        </p:blipFill>
        <p:spPr>
          <a:xfrm>
            <a:off x="304800" y="1447800"/>
            <a:ext cx="8459411" cy="5278393"/>
          </a:xfrm>
          <a:prstGeom prst="rect">
            <a:avLst/>
          </a:prstGeom>
        </p:spPr>
      </p:pic>
      <p:sp>
        <p:nvSpPr>
          <p:cNvPr id="5" name="Donut 4">
            <a:extLst>
              <a:ext uri="{FF2B5EF4-FFF2-40B4-BE49-F238E27FC236}">
                <a16:creationId xmlns="" xmlns:a16="http://schemas.microsoft.com/office/drawing/2014/main" id="{E9507461-8819-CF44-BC00-CF9D13666135}"/>
              </a:ext>
            </a:extLst>
          </p:cNvPr>
          <p:cNvSpPr/>
          <p:nvPr/>
        </p:nvSpPr>
        <p:spPr>
          <a:xfrm>
            <a:off x="3352800" y="5105400"/>
            <a:ext cx="2971800" cy="1600200"/>
          </a:xfrm>
          <a:prstGeom prst="donut">
            <a:avLst>
              <a:gd name="adj" fmla="val 198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7056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304800"/>
            <a:ext cx="9372600" cy="1143000"/>
          </a:xfrm>
        </p:spPr>
        <p:txBody>
          <a:bodyPr>
            <a:noAutofit/>
          </a:bodyPr>
          <a:lstStyle/>
          <a:p>
            <a:pPr eaLnBrk="1" hangingPunct="1"/>
            <a:r>
              <a:rPr lang="en-US" sz="3600" b="1" dirty="0">
                <a:latin typeface="Arial"/>
                <a:cs typeface="Arial"/>
              </a:rPr>
              <a:t>Droughts were formerly more common</a:t>
            </a:r>
          </a:p>
        </p:txBody>
      </p:sp>
      <p:pic>
        <p:nvPicPr>
          <p:cNvPr id="3" name="Picture 2">
            <a:extLst>
              <a:ext uri="{FF2B5EF4-FFF2-40B4-BE49-F238E27FC236}">
                <a16:creationId xmlns="" xmlns:a16="http://schemas.microsoft.com/office/drawing/2014/main" id="{9934D04A-C560-264F-BDC0-52CD1FEFB4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6059" y="1828800"/>
            <a:ext cx="7180482" cy="3962400"/>
          </a:xfrm>
          <a:prstGeom prst="rect">
            <a:avLst/>
          </a:prstGeom>
        </p:spPr>
      </p:pic>
      <p:sp>
        <p:nvSpPr>
          <p:cNvPr id="4" name="TextBox 3">
            <a:extLst>
              <a:ext uri="{FF2B5EF4-FFF2-40B4-BE49-F238E27FC236}">
                <a16:creationId xmlns="" xmlns:a16="http://schemas.microsoft.com/office/drawing/2014/main" id="{CEA25E32-C89D-5246-916A-7FD4B61E4679}"/>
              </a:ext>
            </a:extLst>
          </p:cNvPr>
          <p:cNvSpPr txBox="1"/>
          <p:nvPr/>
        </p:nvSpPr>
        <p:spPr>
          <a:xfrm>
            <a:off x="6065679" y="6096000"/>
            <a:ext cx="2210862" cy="369332"/>
          </a:xfrm>
          <a:prstGeom prst="rect">
            <a:avLst/>
          </a:prstGeom>
          <a:noFill/>
        </p:spPr>
        <p:txBody>
          <a:bodyPr wrap="none" rtlCol="0">
            <a:spAutoFit/>
          </a:bodyPr>
          <a:lstStyle/>
          <a:p>
            <a:r>
              <a:rPr lang="en-US" dirty="0" err="1">
                <a:latin typeface="Arial" panose="020B0604020202020204" pitchFamily="34" charset="0"/>
                <a:cs typeface="Arial" panose="020B0604020202020204" pitchFamily="34" charset="0"/>
              </a:rPr>
              <a:t>Gedalof</a:t>
            </a:r>
            <a:r>
              <a:rPr lang="en-US" dirty="0">
                <a:latin typeface="Arial" panose="020B0604020202020204" pitchFamily="34" charset="0"/>
                <a:cs typeface="Arial" panose="020B0604020202020204" pitchFamily="34" charset="0"/>
              </a:rPr>
              <a:t> et al. </a:t>
            </a:r>
            <a:r>
              <a:rPr lang="en-US" dirty="0" smtClean="0">
                <a:latin typeface="Arial" panose="020B0604020202020204" pitchFamily="34" charset="0"/>
                <a:cs typeface="Arial" panose="020B0604020202020204" pitchFamily="34" charset="0"/>
              </a:rPr>
              <a:t>2004</a:t>
            </a:r>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 xmlns:a16="http://schemas.microsoft.com/office/drawing/2014/main" id="{39186FE7-A496-7743-8C60-163E0E1E76AE}"/>
              </a:ext>
            </a:extLst>
          </p:cNvPr>
          <p:cNvSpPr txBox="1"/>
          <p:nvPr/>
        </p:nvSpPr>
        <p:spPr>
          <a:xfrm>
            <a:off x="5952442" y="1828800"/>
            <a:ext cx="2324099"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Columbia River reconstruction</a:t>
            </a:r>
          </a:p>
        </p:txBody>
      </p:sp>
      <p:sp>
        <p:nvSpPr>
          <p:cNvPr id="5" name="TextBox 4">
            <a:extLst>
              <a:ext uri="{FF2B5EF4-FFF2-40B4-BE49-F238E27FC236}">
                <a16:creationId xmlns="" xmlns:a16="http://schemas.microsoft.com/office/drawing/2014/main" id="{72B1162D-DA24-5F45-91CD-71B7941365F4}"/>
              </a:ext>
            </a:extLst>
          </p:cNvPr>
          <p:cNvSpPr txBox="1"/>
          <p:nvPr/>
        </p:nvSpPr>
        <p:spPr>
          <a:xfrm>
            <a:off x="1676400" y="5606534"/>
            <a:ext cx="554960" cy="369332"/>
          </a:xfrm>
          <a:prstGeom prst="rect">
            <a:avLst/>
          </a:prstGeom>
          <a:solidFill>
            <a:schemeClr val="bg1"/>
          </a:solidFill>
        </p:spPr>
        <p:txBody>
          <a:bodyPr wrap="none" rtlCol="0">
            <a:spAutoFit/>
          </a:bodyPr>
          <a:lstStyle/>
          <a:p>
            <a:r>
              <a:rPr lang="en-US" dirty="0"/>
              <a:t>       </a:t>
            </a:r>
          </a:p>
        </p:txBody>
      </p:sp>
    </p:spTree>
    <p:extLst>
      <p:ext uri="{BB962C8B-B14F-4D97-AF65-F5344CB8AC3E}">
        <p14:creationId xmlns:p14="http://schemas.microsoft.com/office/powerpoint/2010/main" val="30518749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Old beetle-killed lodgepole pine (Bitterroot NF, MT)"/>
          <p:cNvPicPr>
            <a:picLocks noChangeAspect="1" noChangeArrowheads="1"/>
          </p:cNvPicPr>
          <p:nvPr/>
        </p:nvPicPr>
        <p:blipFill>
          <a:blip r:embed="rId3" cstate="print"/>
          <a:srcRect/>
          <a:stretch>
            <a:fillRect/>
          </a:stretch>
        </p:blipFill>
        <p:spPr bwMode="auto">
          <a:xfrm>
            <a:off x="4845424" y="3505200"/>
            <a:ext cx="3993776" cy="3122429"/>
          </a:xfrm>
          <a:prstGeom prst="rect">
            <a:avLst/>
          </a:prstGeom>
          <a:noFill/>
          <a:ln w="9525">
            <a:noFill/>
            <a:miter lim="800000"/>
            <a:headEnd/>
            <a:tailEnd/>
          </a:ln>
        </p:spPr>
      </p:pic>
      <p:pic>
        <p:nvPicPr>
          <p:cNvPr id="39940" name="Picture 4" descr="pinebark"/>
          <p:cNvPicPr>
            <a:picLocks noChangeAspect="1" noChangeArrowheads="1"/>
          </p:cNvPicPr>
          <p:nvPr/>
        </p:nvPicPr>
        <p:blipFill>
          <a:blip r:embed="rId4" cstate="print"/>
          <a:srcRect/>
          <a:stretch>
            <a:fillRect/>
          </a:stretch>
        </p:blipFill>
        <p:spPr bwMode="auto">
          <a:xfrm>
            <a:off x="914400" y="2133600"/>
            <a:ext cx="2057400" cy="1411288"/>
          </a:xfrm>
          <a:prstGeom prst="rect">
            <a:avLst/>
          </a:prstGeom>
          <a:noFill/>
          <a:ln w="9525">
            <a:noFill/>
            <a:miter lim="800000"/>
            <a:headEnd/>
            <a:tailEnd/>
          </a:ln>
        </p:spPr>
      </p:pic>
      <p:sp>
        <p:nvSpPr>
          <p:cNvPr id="39941" name="Text Box 5"/>
          <p:cNvSpPr txBox="1">
            <a:spLocks noChangeArrowheads="1"/>
          </p:cNvSpPr>
          <p:nvPr/>
        </p:nvSpPr>
        <p:spPr bwMode="auto">
          <a:xfrm>
            <a:off x="236561" y="80357"/>
            <a:ext cx="4114800" cy="6494085"/>
          </a:xfrm>
          <a:prstGeom prst="rect">
            <a:avLst/>
          </a:prstGeom>
          <a:noFill/>
          <a:ln w="9525">
            <a:noFill/>
            <a:miter lim="800000"/>
            <a:headEnd/>
            <a:tailEnd/>
          </a:ln>
        </p:spPr>
        <p:txBody>
          <a:bodyPr>
            <a:spAutoFit/>
          </a:bodyPr>
          <a:lstStyle/>
          <a:p>
            <a:r>
              <a:rPr lang="en-US" sz="3600" b="1" dirty="0">
                <a:effectLst/>
              </a:rPr>
              <a:t>Climate change affects insects</a:t>
            </a:r>
          </a:p>
          <a:p>
            <a:endParaRPr lang="en-US" sz="2400" dirty="0">
              <a:effectLst/>
            </a:endParaRPr>
          </a:p>
          <a:p>
            <a:r>
              <a:rPr lang="en-US" sz="2400" dirty="0">
                <a:effectLst/>
              </a:rPr>
              <a:t>  </a:t>
            </a:r>
            <a:r>
              <a:rPr lang="en-US" sz="2400" i="1" dirty="0">
                <a:effectLst/>
              </a:rPr>
              <a:t>Mountain pine beetle</a:t>
            </a:r>
          </a:p>
          <a:p>
            <a:endParaRPr lang="en-US" sz="2800" dirty="0">
              <a:effectLst/>
            </a:endParaRPr>
          </a:p>
          <a:p>
            <a:endParaRPr lang="en-US" sz="2800" dirty="0">
              <a:effectLst/>
            </a:endParaRPr>
          </a:p>
          <a:p>
            <a:endParaRPr lang="en-US" sz="2800" dirty="0">
              <a:effectLst/>
            </a:endParaRPr>
          </a:p>
          <a:p>
            <a:endParaRPr lang="en-US" sz="2800" dirty="0">
              <a:effectLst/>
            </a:endParaRPr>
          </a:p>
          <a:p>
            <a:r>
              <a:rPr lang="en-US" sz="2800" dirty="0">
                <a:effectLst/>
              </a:rPr>
              <a:t>Warmer temperature has favored MPB by:</a:t>
            </a:r>
          </a:p>
          <a:p>
            <a:endParaRPr lang="en-US" sz="800" dirty="0">
              <a:effectLst/>
            </a:endParaRPr>
          </a:p>
          <a:p>
            <a:pPr>
              <a:buFontTx/>
              <a:buChar char="•"/>
            </a:pPr>
            <a:r>
              <a:rPr lang="en-US" sz="2800" dirty="0">
                <a:effectLst/>
              </a:rPr>
              <a:t>  Increasing its</a:t>
            </a:r>
          </a:p>
          <a:p>
            <a:r>
              <a:rPr lang="en-US" sz="2800" dirty="0">
                <a:effectLst/>
              </a:rPr>
              <a:t>    reproductive rate</a:t>
            </a:r>
          </a:p>
          <a:p>
            <a:endParaRPr lang="en-US" sz="800" dirty="0">
              <a:effectLst/>
            </a:endParaRPr>
          </a:p>
          <a:p>
            <a:pPr>
              <a:buFontTx/>
              <a:buChar char="•"/>
            </a:pPr>
            <a:r>
              <a:rPr lang="en-US" sz="2800" dirty="0">
                <a:effectLst/>
              </a:rPr>
              <a:t>  Allowing an expanded</a:t>
            </a:r>
          </a:p>
          <a:p>
            <a:r>
              <a:rPr lang="en-US" sz="2800" dirty="0">
                <a:effectLst/>
              </a:rPr>
              <a:t>    geographic range</a:t>
            </a:r>
          </a:p>
        </p:txBody>
      </p:sp>
      <p:sp>
        <p:nvSpPr>
          <p:cNvPr id="39942" name="Text Box 6"/>
          <p:cNvSpPr txBox="1">
            <a:spLocks noChangeArrowheads="1"/>
          </p:cNvSpPr>
          <p:nvPr/>
        </p:nvSpPr>
        <p:spPr bwMode="auto">
          <a:xfrm>
            <a:off x="762000" y="1981200"/>
            <a:ext cx="2654300" cy="214313"/>
          </a:xfrm>
          <a:prstGeom prst="rect">
            <a:avLst/>
          </a:prstGeom>
          <a:solidFill>
            <a:schemeClr val="bg1"/>
          </a:solidFill>
          <a:ln w="9525">
            <a:noFill/>
            <a:miter lim="800000"/>
            <a:headEnd/>
            <a:tailEnd/>
          </a:ln>
        </p:spPr>
        <p:txBody>
          <a:bodyPr>
            <a:spAutoFit/>
          </a:bodyPr>
          <a:lstStyle/>
          <a:p>
            <a:r>
              <a:rPr lang="en-US" sz="800">
                <a:effectLst/>
              </a:rPr>
              <a:t>                                     </a:t>
            </a:r>
          </a:p>
        </p:txBody>
      </p:sp>
      <p:sp>
        <p:nvSpPr>
          <p:cNvPr id="39943" name="Text Box 7"/>
          <p:cNvSpPr txBox="1">
            <a:spLocks noChangeArrowheads="1"/>
          </p:cNvSpPr>
          <p:nvPr/>
        </p:nvSpPr>
        <p:spPr bwMode="auto">
          <a:xfrm>
            <a:off x="1295400" y="1981200"/>
            <a:ext cx="1065213" cy="214313"/>
          </a:xfrm>
          <a:prstGeom prst="rect">
            <a:avLst/>
          </a:prstGeom>
          <a:solidFill>
            <a:schemeClr val="bg1"/>
          </a:solidFill>
          <a:ln w="9525">
            <a:noFill/>
            <a:miter lim="800000"/>
            <a:headEnd/>
            <a:tailEnd/>
          </a:ln>
        </p:spPr>
        <p:txBody>
          <a:bodyPr>
            <a:spAutoFit/>
          </a:bodyPr>
          <a:lstStyle/>
          <a:p>
            <a:r>
              <a:rPr lang="en-US" sz="800">
                <a:effectLst/>
              </a:rPr>
              <a:t>               </a:t>
            </a:r>
          </a:p>
        </p:txBody>
      </p:sp>
      <p:pic>
        <p:nvPicPr>
          <p:cNvPr id="3" name="Picture 2">
            <a:extLst>
              <a:ext uri="{FF2B5EF4-FFF2-40B4-BE49-F238E27FC236}">
                <a16:creationId xmlns="" xmlns:a16="http://schemas.microsoft.com/office/drawing/2014/main" id="{F30BF7B2-3772-794B-9931-C5068CE63E1A}"/>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6000"/>
                    </a14:imgEffect>
                    <a14:imgEffect>
                      <a14:colorTemperature colorTemp="6770"/>
                    </a14:imgEffect>
                    <a14:imgEffect>
                      <a14:saturation sat="143000"/>
                    </a14:imgEffect>
                    <a14:imgEffect>
                      <a14:brightnessContrast bright="-4000" contrast="8000"/>
                    </a14:imgEffect>
                  </a14:imgLayer>
                </a14:imgProps>
              </a:ext>
              <a:ext uri="{28A0092B-C50C-407E-A947-70E740481C1C}">
                <a14:useLocalDpi xmlns:a14="http://schemas.microsoft.com/office/drawing/2010/main" val="0"/>
              </a:ext>
            </a:extLst>
          </a:blip>
          <a:stretch>
            <a:fillRect/>
          </a:stretch>
        </p:blipFill>
        <p:spPr>
          <a:xfrm>
            <a:off x="4845424" y="228600"/>
            <a:ext cx="3993776" cy="307985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p:cNvPicPr>
            <a:picLocks noChangeAspect="1"/>
          </p:cNvPicPr>
          <p:nvPr/>
        </p:nvPicPr>
        <p:blipFill>
          <a:blip r:embed="rId2"/>
          <a:stretch>
            <a:fillRect/>
          </a:stretch>
        </p:blipFill>
        <p:spPr>
          <a:xfrm>
            <a:off x="457200" y="533400"/>
            <a:ext cx="9652000" cy="7239000"/>
          </a:xfrm>
          <a:prstGeom prst="rect">
            <a:avLst/>
          </a:prstGeom>
        </p:spPr>
      </p:pic>
      <p:sp>
        <p:nvSpPr>
          <p:cNvPr id="6" name="TextBox 5"/>
          <p:cNvSpPr txBox="1"/>
          <p:nvPr/>
        </p:nvSpPr>
        <p:spPr>
          <a:xfrm>
            <a:off x="152400" y="1676400"/>
            <a:ext cx="4648200" cy="2185214"/>
          </a:xfrm>
          <a:prstGeom prst="rect">
            <a:avLst/>
          </a:prstGeom>
          <a:noFill/>
        </p:spPr>
        <p:txBody>
          <a:bodyPr wrap="square" rtlCol="0">
            <a:spAutoFit/>
          </a:bodyPr>
          <a:lstStyle/>
          <a:p>
            <a:r>
              <a:rPr lang="en-US" sz="3400" b="1" dirty="0">
                <a:latin typeface="Arial"/>
                <a:cs typeface="Arial"/>
              </a:rPr>
              <a:t>Mountain pine beetle outbreak since 1990</a:t>
            </a:r>
          </a:p>
          <a:p>
            <a:endParaRPr lang="en-US" sz="3400" b="1" dirty="0">
              <a:latin typeface="Arial"/>
              <a:cs typeface="Arial"/>
            </a:endParaRPr>
          </a:p>
          <a:p>
            <a:r>
              <a:rPr lang="en-US" sz="3400" i="1" dirty="0">
                <a:latin typeface="Arial"/>
                <a:cs typeface="Arial"/>
              </a:rPr>
              <a:t>50 million acres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609600"/>
            <a:ext cx="9372600" cy="1143000"/>
          </a:xfrm>
        </p:spPr>
        <p:txBody>
          <a:bodyPr>
            <a:noAutofit/>
          </a:bodyPr>
          <a:lstStyle/>
          <a:p>
            <a:pPr eaLnBrk="1" hangingPunct="1"/>
            <a:r>
              <a:rPr lang="en-US" sz="3400" b="1" dirty="0">
                <a:latin typeface="Arial"/>
                <a:cs typeface="Arial"/>
              </a:rPr>
              <a:t>Trees killed by mountain pine beetles</a:t>
            </a:r>
            <a:br>
              <a:rPr lang="en-US" sz="3400" b="1" dirty="0">
                <a:latin typeface="Arial"/>
                <a:cs typeface="Arial"/>
              </a:rPr>
            </a:br>
            <a:r>
              <a:rPr lang="en-US" sz="3400" b="1" dirty="0">
                <a:latin typeface="Arial"/>
                <a:cs typeface="Arial"/>
              </a:rPr>
              <a:t>(Okanogan-Wenatchee NF)</a:t>
            </a:r>
          </a:p>
        </p:txBody>
      </p:sp>
      <p:graphicFrame>
        <p:nvGraphicFramePr>
          <p:cNvPr id="4" name="Chart 3">
            <a:extLst>
              <a:ext uri="{FF2B5EF4-FFF2-40B4-BE49-F238E27FC236}">
                <a16:creationId xmlns="" xmlns:a16="http://schemas.microsoft.com/office/drawing/2014/main" id="{87816C14-9A77-2543-A132-72607931412A}"/>
              </a:ext>
            </a:extLst>
          </p:cNvPr>
          <p:cNvGraphicFramePr/>
          <p:nvPr>
            <p:extLst>
              <p:ext uri="{D42A27DB-BD31-4B8C-83A1-F6EECF244321}">
                <p14:modId xmlns:p14="http://schemas.microsoft.com/office/powerpoint/2010/main" val="734393118"/>
              </p:ext>
            </p:extLst>
          </p:nvPr>
        </p:nvGraphicFramePr>
        <p:xfrm>
          <a:off x="762000" y="1752600"/>
          <a:ext cx="7620000" cy="4953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61216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600200" y="274638"/>
            <a:ext cx="6248400" cy="1143000"/>
          </a:xfrm>
        </p:spPr>
        <p:txBody>
          <a:bodyPr>
            <a:noAutofit/>
          </a:bodyPr>
          <a:lstStyle/>
          <a:p>
            <a:r>
              <a:rPr lang="en-US" sz="4000" b="1" dirty="0">
                <a:latin typeface="Arial" panose="020B0604020202020204" pitchFamily="34" charset="0"/>
                <a:cs typeface="Arial" panose="020B0604020202020204" pitchFamily="34" charset="0"/>
              </a:rPr>
              <a:t>How will climate change    affect wildfire?</a:t>
            </a:r>
          </a:p>
        </p:txBody>
      </p:sp>
      <p:pic>
        <p:nvPicPr>
          <p:cNvPr id="27653" name="Picture 5"/>
          <p:cNvPicPr>
            <a:picLocks noGrp="1" noChangeAspect="1" noChangeArrowheads="1"/>
          </p:cNvPicPr>
          <p:nvPr>
            <p:ph idx="1"/>
          </p:nvPr>
        </p:nvPicPr>
        <p:blipFill>
          <a:blip r:embed="rId2" cstate="print"/>
          <a:srcRect/>
          <a:stretch>
            <a:fillRect/>
          </a:stretch>
        </p:blipFill>
        <p:spPr>
          <a:xfrm>
            <a:off x="990600" y="1676400"/>
            <a:ext cx="7239000" cy="4746625"/>
          </a:xfrm>
          <a:noFill/>
          <a:ln/>
        </p:spPr>
      </p:pic>
    </p:spTree>
    <p:extLst>
      <p:ext uri="{BB962C8B-B14F-4D97-AF65-F5344CB8AC3E}">
        <p14:creationId xmlns:p14="http://schemas.microsoft.com/office/powerpoint/2010/main" val="836109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600200" y="274638"/>
            <a:ext cx="6248400" cy="1143000"/>
          </a:xfrm>
        </p:spPr>
        <p:txBody>
          <a:bodyPr>
            <a:noAutofit/>
          </a:bodyPr>
          <a:lstStyle/>
          <a:p>
            <a:r>
              <a:rPr lang="en-US" sz="4000" b="1" dirty="0">
                <a:latin typeface="Arial" panose="020B0604020202020204" pitchFamily="34" charset="0"/>
                <a:cs typeface="Arial" panose="020B0604020202020204" pitchFamily="34" charset="0"/>
              </a:rPr>
              <a:t>How will climate change    affect wildfire?</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bright="23000"/>
                    </a14:imgEffect>
                  </a14:imgLayer>
                </a14:imgProps>
              </a:ext>
            </a:extLst>
          </a:blip>
          <a:stretch>
            <a:fillRect/>
          </a:stretch>
        </p:blipFill>
        <p:spPr>
          <a:xfrm>
            <a:off x="1352549" y="1638027"/>
            <a:ext cx="6743700" cy="4495800"/>
          </a:xfrm>
          <a:prstGeom prst="rect">
            <a:avLst/>
          </a:prstGeom>
        </p:spPr>
      </p:pic>
      <p:sp>
        <p:nvSpPr>
          <p:cNvPr id="3" name="TextBox 2"/>
          <p:cNvSpPr txBox="1"/>
          <p:nvPr/>
        </p:nvSpPr>
        <p:spPr>
          <a:xfrm>
            <a:off x="2639181" y="6292802"/>
            <a:ext cx="4223336" cy="461665"/>
          </a:xfrm>
          <a:prstGeom prst="rect">
            <a:avLst/>
          </a:prstGeom>
          <a:noFill/>
        </p:spPr>
        <p:txBody>
          <a:bodyPr wrap="none" rtlCol="0">
            <a:spAutoFit/>
          </a:bodyPr>
          <a:lstStyle/>
          <a:p>
            <a:r>
              <a:rPr lang="en-US" sz="2400" dirty="0">
                <a:latin typeface="Arial" charset="0"/>
                <a:ea typeface="Arial" charset="0"/>
                <a:cs typeface="Arial" charset="0"/>
              </a:rPr>
              <a:t>Anacortes </a:t>
            </a:r>
            <a:r>
              <a:rPr lang="mr-IN" sz="2400" dirty="0">
                <a:latin typeface="Arial" charset="0"/>
                <a:ea typeface="Arial" charset="0"/>
                <a:cs typeface="Arial" charset="0"/>
              </a:rPr>
              <a:t>–</a:t>
            </a:r>
            <a:r>
              <a:rPr lang="en-US" sz="2400" dirty="0">
                <a:latin typeface="Arial" charset="0"/>
                <a:ea typeface="Arial" charset="0"/>
                <a:cs typeface="Arial" charset="0"/>
              </a:rPr>
              <a:t> August 26, 2016</a:t>
            </a:r>
          </a:p>
        </p:txBody>
      </p:sp>
    </p:spTree>
    <p:extLst>
      <p:ext uri="{BB962C8B-B14F-4D97-AF65-F5344CB8AC3E}">
        <p14:creationId xmlns:p14="http://schemas.microsoft.com/office/powerpoint/2010/main" val="15522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600200" y="274638"/>
            <a:ext cx="6248400" cy="1143000"/>
          </a:xfrm>
        </p:spPr>
        <p:txBody>
          <a:bodyPr>
            <a:noAutofit/>
          </a:bodyPr>
          <a:lstStyle/>
          <a:p>
            <a:r>
              <a:rPr lang="en-US" sz="4000" b="1" dirty="0">
                <a:latin typeface="Arial" panose="020B0604020202020204" pitchFamily="34" charset="0"/>
                <a:cs typeface="Arial" panose="020B0604020202020204" pitchFamily="34" charset="0"/>
              </a:rPr>
              <a:t>How will climate change    affect wildfire?</a:t>
            </a:r>
          </a:p>
        </p:txBody>
      </p:sp>
      <p:sp>
        <p:nvSpPr>
          <p:cNvPr id="3" name="TextBox 2"/>
          <p:cNvSpPr txBox="1"/>
          <p:nvPr/>
        </p:nvSpPr>
        <p:spPr>
          <a:xfrm>
            <a:off x="1236429" y="6292801"/>
            <a:ext cx="6417141" cy="461665"/>
          </a:xfrm>
          <a:prstGeom prst="rect">
            <a:avLst/>
          </a:prstGeom>
          <a:noFill/>
        </p:spPr>
        <p:txBody>
          <a:bodyPr wrap="none" rtlCol="0">
            <a:spAutoFit/>
          </a:bodyPr>
          <a:lstStyle/>
          <a:p>
            <a:r>
              <a:rPr lang="en-US" sz="2400" dirty="0">
                <a:latin typeface="Arial" charset="0"/>
                <a:ea typeface="Arial" charset="0"/>
                <a:cs typeface="Arial" charset="0"/>
              </a:rPr>
              <a:t>Goodell Creek Fire, </a:t>
            </a:r>
            <a:r>
              <a:rPr lang="en-US" sz="2400" dirty="0" err="1">
                <a:latin typeface="Arial" charset="0"/>
                <a:ea typeface="Arial" charset="0"/>
                <a:cs typeface="Arial" charset="0"/>
              </a:rPr>
              <a:t>Newhalem</a:t>
            </a:r>
            <a:r>
              <a:rPr lang="en-US" sz="2400" dirty="0">
                <a:latin typeface="Arial" charset="0"/>
                <a:ea typeface="Arial" charset="0"/>
                <a:cs typeface="Arial" charset="0"/>
              </a:rPr>
              <a:t> (August 2015)</a:t>
            </a:r>
          </a:p>
        </p:txBody>
      </p:sp>
      <p:pic>
        <p:nvPicPr>
          <p:cNvPr id="4" name="Picture 3">
            <a:extLst>
              <a:ext uri="{FF2B5EF4-FFF2-40B4-BE49-F238E27FC236}">
                <a16:creationId xmlns="" xmlns:a16="http://schemas.microsoft.com/office/drawing/2014/main" id="{A2490634-9E87-624B-B1AB-4DDDFE980852}"/>
              </a:ext>
            </a:extLst>
          </p:cNvPr>
          <p:cNvPicPr>
            <a:picLocks noChangeAspect="1"/>
          </p:cNvPicPr>
          <p:nvPr/>
        </p:nvPicPr>
        <p:blipFill>
          <a:blip r:embed="rId2"/>
          <a:stretch>
            <a:fillRect/>
          </a:stretch>
        </p:blipFill>
        <p:spPr>
          <a:xfrm>
            <a:off x="1041400" y="1584380"/>
            <a:ext cx="6807200" cy="4541679"/>
          </a:xfrm>
          <a:prstGeom prst="rect">
            <a:avLst/>
          </a:prstGeom>
        </p:spPr>
      </p:pic>
    </p:spTree>
    <p:extLst>
      <p:ext uri="{BB962C8B-B14F-4D97-AF65-F5344CB8AC3E}">
        <p14:creationId xmlns:p14="http://schemas.microsoft.com/office/powerpoint/2010/main" val="143109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Text Box 6"/>
          <p:cNvSpPr txBox="1">
            <a:spLocks noChangeArrowheads="1"/>
          </p:cNvSpPr>
          <p:nvPr/>
        </p:nvSpPr>
        <p:spPr bwMode="auto">
          <a:xfrm>
            <a:off x="762000" y="1981200"/>
            <a:ext cx="2654300" cy="214313"/>
          </a:xfrm>
          <a:prstGeom prst="rect">
            <a:avLst/>
          </a:prstGeom>
          <a:solidFill>
            <a:schemeClr val="bg1"/>
          </a:solidFill>
          <a:ln w="9525">
            <a:noFill/>
            <a:miter lim="800000"/>
            <a:headEnd/>
            <a:tailEnd/>
          </a:ln>
        </p:spPr>
        <p:txBody>
          <a:bodyPr>
            <a:spAutoFit/>
          </a:bodyPr>
          <a:lstStyle/>
          <a:p>
            <a:r>
              <a:rPr lang="en-US" sz="800">
                <a:effectLst/>
              </a:rPr>
              <a:t>                                     </a:t>
            </a:r>
          </a:p>
        </p:txBody>
      </p:sp>
      <p:sp>
        <p:nvSpPr>
          <p:cNvPr id="39943" name="Text Box 7"/>
          <p:cNvSpPr txBox="1">
            <a:spLocks noChangeArrowheads="1"/>
          </p:cNvSpPr>
          <p:nvPr/>
        </p:nvSpPr>
        <p:spPr bwMode="auto">
          <a:xfrm>
            <a:off x="1295400" y="1981200"/>
            <a:ext cx="1065213" cy="214313"/>
          </a:xfrm>
          <a:prstGeom prst="rect">
            <a:avLst/>
          </a:prstGeom>
          <a:solidFill>
            <a:schemeClr val="bg1"/>
          </a:solidFill>
          <a:ln w="9525">
            <a:noFill/>
            <a:miter lim="800000"/>
            <a:headEnd/>
            <a:tailEnd/>
          </a:ln>
        </p:spPr>
        <p:txBody>
          <a:bodyPr>
            <a:spAutoFit/>
          </a:bodyPr>
          <a:lstStyle/>
          <a:p>
            <a:r>
              <a:rPr lang="en-US" sz="800">
                <a:effectLst/>
              </a:rPr>
              <a:t>               </a:t>
            </a:r>
          </a:p>
        </p:txBody>
      </p:sp>
      <p:sp>
        <p:nvSpPr>
          <p:cNvPr id="2" name="TextBox 1"/>
          <p:cNvSpPr txBox="1"/>
          <p:nvPr/>
        </p:nvSpPr>
        <p:spPr>
          <a:xfrm>
            <a:off x="1004408" y="313558"/>
            <a:ext cx="7262181" cy="707886"/>
          </a:xfrm>
          <a:prstGeom prst="rect">
            <a:avLst/>
          </a:prstGeom>
          <a:noFill/>
        </p:spPr>
        <p:txBody>
          <a:bodyPr wrap="none" rtlCol="0">
            <a:spAutoFit/>
          </a:bodyPr>
          <a:lstStyle/>
          <a:p>
            <a:pPr algn="ctr"/>
            <a:r>
              <a:rPr lang="en-US" sz="4000" b="1" dirty="0">
                <a:latin typeface="Arial" charset="0"/>
                <a:ea typeface="Arial" charset="0"/>
                <a:cs typeface="Arial" charset="0"/>
              </a:rPr>
              <a:t>Washington wildfires — 2015</a:t>
            </a:r>
          </a:p>
        </p:txBody>
      </p:sp>
      <p:sp>
        <p:nvSpPr>
          <p:cNvPr id="3" name="TextBox 2"/>
          <p:cNvSpPr txBox="1"/>
          <p:nvPr/>
        </p:nvSpPr>
        <p:spPr>
          <a:xfrm>
            <a:off x="214762" y="1343846"/>
            <a:ext cx="4419599" cy="6155531"/>
          </a:xfrm>
          <a:prstGeom prst="rect">
            <a:avLst/>
          </a:prstGeom>
          <a:noFill/>
        </p:spPr>
        <p:txBody>
          <a:bodyPr wrap="square" rtlCol="0">
            <a:spAutoFit/>
          </a:bodyPr>
          <a:lstStyle/>
          <a:p>
            <a:pPr marL="457200" indent="-457200">
              <a:buFont typeface="Arial" charset="0"/>
              <a:buChar char="•"/>
            </a:pPr>
            <a:r>
              <a:rPr lang="en-US" sz="3200" dirty="0">
                <a:latin typeface="Arial" charset="0"/>
                <a:ea typeface="Arial" charset="0"/>
                <a:cs typeface="Arial" charset="0"/>
              </a:rPr>
              <a:t>1,541 fires</a:t>
            </a:r>
          </a:p>
          <a:p>
            <a:pPr marL="457200" indent="-457200">
              <a:buFont typeface="Arial" charset="0"/>
              <a:buChar char="•"/>
            </a:pPr>
            <a:endParaRPr lang="en-US" sz="1400" dirty="0">
              <a:latin typeface="Arial" charset="0"/>
              <a:ea typeface="Arial" charset="0"/>
              <a:cs typeface="Arial" charset="0"/>
            </a:endParaRPr>
          </a:p>
          <a:p>
            <a:pPr marL="457200" indent="-457200">
              <a:buFont typeface="Arial" charset="0"/>
              <a:buChar char="•"/>
            </a:pPr>
            <a:r>
              <a:rPr lang="en-US" sz="3200" dirty="0">
                <a:latin typeface="Arial" charset="0"/>
                <a:ea typeface="Arial" charset="0"/>
                <a:cs typeface="Arial" charset="0"/>
              </a:rPr>
              <a:t>1 million acres burned (387,000 acres in 2014)</a:t>
            </a:r>
          </a:p>
          <a:p>
            <a:pPr marL="457200" indent="-457200">
              <a:buFont typeface="Arial" charset="0"/>
              <a:buChar char="•"/>
            </a:pPr>
            <a:endParaRPr lang="en-US" sz="1400" dirty="0">
              <a:latin typeface="Arial" charset="0"/>
              <a:ea typeface="Arial" charset="0"/>
              <a:cs typeface="Arial" charset="0"/>
            </a:endParaRPr>
          </a:p>
          <a:p>
            <a:pPr marL="457200" indent="-457200">
              <a:buFont typeface="Arial" charset="0"/>
              <a:buChar char="•"/>
            </a:pPr>
            <a:r>
              <a:rPr lang="en-US" sz="3200" dirty="0">
                <a:latin typeface="Arial" charset="0"/>
                <a:ea typeface="Arial" charset="0"/>
                <a:cs typeface="Arial" charset="0"/>
              </a:rPr>
              <a:t>$253 million fire suppression cost</a:t>
            </a:r>
          </a:p>
          <a:p>
            <a:pPr marL="457200" indent="-457200">
              <a:buFont typeface="Arial" charset="0"/>
              <a:buChar char="•"/>
            </a:pPr>
            <a:endParaRPr lang="en-US" sz="1400" dirty="0">
              <a:latin typeface="Arial" charset="0"/>
              <a:ea typeface="Arial" charset="0"/>
              <a:cs typeface="Arial" charset="0"/>
            </a:endParaRPr>
          </a:p>
          <a:p>
            <a:pPr marL="457200" indent="-457200">
              <a:buFont typeface="Arial" charset="0"/>
              <a:buChar char="•"/>
            </a:pPr>
            <a:r>
              <a:rPr lang="en-US" sz="3200" dirty="0">
                <a:latin typeface="Arial" charset="0"/>
                <a:ea typeface="Arial" charset="0"/>
                <a:cs typeface="Arial" charset="0"/>
              </a:rPr>
              <a:t>Large economic losses in rural communities</a:t>
            </a:r>
          </a:p>
          <a:p>
            <a:pPr marL="457200" indent="-457200">
              <a:buFont typeface="Arial" charset="0"/>
              <a:buChar char="•"/>
            </a:pPr>
            <a:endParaRPr lang="en-US" sz="3200" dirty="0">
              <a:latin typeface="Arial" charset="0"/>
              <a:ea typeface="Arial" charset="0"/>
              <a:cs typeface="Arial" charset="0"/>
            </a:endParaRPr>
          </a:p>
          <a:p>
            <a:endParaRPr lang="en-US" sz="3200" dirty="0">
              <a:latin typeface="Arial" charset="0"/>
              <a:ea typeface="Arial" charset="0"/>
              <a:cs typeface="Arial" charset="0"/>
            </a:endParaRPr>
          </a:p>
        </p:txBody>
      </p:sp>
      <p:sp>
        <p:nvSpPr>
          <p:cNvPr id="4" name="TextBox 3"/>
          <p:cNvSpPr txBox="1"/>
          <p:nvPr/>
        </p:nvSpPr>
        <p:spPr>
          <a:xfrm>
            <a:off x="4275345" y="3834484"/>
            <a:ext cx="4868655" cy="215444"/>
          </a:xfrm>
          <a:prstGeom prst="rect">
            <a:avLst/>
          </a:prstGeom>
          <a:solidFill>
            <a:schemeClr val="bg1"/>
          </a:solidFill>
        </p:spPr>
        <p:txBody>
          <a:bodyPr wrap="square" rtlCol="0">
            <a:spAutoFit/>
          </a:bodyPr>
          <a:lstStyle/>
          <a:p>
            <a:r>
              <a:rPr lang="en-US" sz="800" dirty="0"/>
              <a:t>                                                                                   </a:t>
            </a: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a:off x="4724400" y="1343846"/>
            <a:ext cx="4203702" cy="2598360"/>
          </a:xfrm>
          <a:prstGeom prst="rect">
            <a:avLst/>
          </a:prstGeom>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sharpenSoften amount="40000"/>
                    </a14:imgEffect>
                    <a14:imgEffect>
                      <a14:colorTemperature colorTemp="6882"/>
                    </a14:imgEffect>
                    <a14:imgEffect>
                      <a14:saturation sat="101000"/>
                    </a14:imgEffect>
                    <a14:imgEffect>
                      <a14:brightnessContrast bright="5000" contrast="-13000"/>
                    </a14:imgEffect>
                  </a14:imgLayer>
                </a14:imgProps>
              </a:ext>
            </a:extLst>
          </a:blip>
          <a:stretch>
            <a:fillRect/>
          </a:stretch>
        </p:blipFill>
        <p:spPr>
          <a:xfrm>
            <a:off x="4743734" y="4049928"/>
            <a:ext cx="4184368" cy="2637178"/>
          </a:xfrm>
          <a:prstGeom prst="rect">
            <a:avLst/>
          </a:prstGeom>
        </p:spPr>
      </p:pic>
    </p:spTree>
    <p:extLst>
      <p:ext uri="{BB962C8B-B14F-4D97-AF65-F5344CB8AC3E}">
        <p14:creationId xmlns:p14="http://schemas.microsoft.com/office/powerpoint/2010/main" val="79778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2400" y="228600"/>
            <a:ext cx="8743851" cy="536972"/>
          </a:xfrm>
          <a:extLst>
            <a:ext uri="{91240B29-F687-4F45-9708-019B960494DF}">
              <a14:hiddenLine xmlns:a14="http://schemas.microsoft.com/office/drawing/2010/main" w="44450">
                <a:solidFill>
                  <a:srgbClr val="000000"/>
                </a:solidFill>
                <a:miter lim="800000"/>
                <a:headEnd/>
                <a:tailEnd/>
              </a14:hiddenLine>
            </a:ext>
          </a:extLst>
        </p:spPr>
        <p:txBody>
          <a:bodyPr>
            <a:noAutofit/>
          </a:bodyPr>
          <a:lstStyle/>
          <a:p>
            <a:pPr eaLnBrk="1" hangingPunct="1"/>
            <a:r>
              <a:rPr lang="en-US" altLang="en-US" sz="3600" b="1" dirty="0"/>
              <a:t>Climatic change and regional wildfires</a:t>
            </a:r>
          </a:p>
        </p:txBody>
      </p:sp>
      <p:sp>
        <p:nvSpPr>
          <p:cNvPr id="20483" name="Rectangle 3"/>
          <p:cNvSpPr>
            <a:spLocks noGrp="1" noChangeArrowheads="1"/>
          </p:cNvSpPr>
          <p:nvPr>
            <p:ph idx="1"/>
          </p:nvPr>
        </p:nvSpPr>
        <p:spPr>
          <a:xfrm>
            <a:off x="228600" y="1508413"/>
            <a:ext cx="3579346" cy="3444587"/>
          </a:xfrm>
        </p:spPr>
        <p:txBody>
          <a:bodyPr>
            <a:noAutofit/>
          </a:bodyPr>
          <a:lstStyle/>
          <a:p>
            <a:pPr marL="111919" indent="-180975">
              <a:lnSpc>
                <a:spcPct val="90000"/>
              </a:lnSpc>
              <a:spcAft>
                <a:spcPts val="900"/>
              </a:spcAft>
            </a:pPr>
            <a:r>
              <a:rPr lang="en-US" altLang="en-US" sz="2800" dirty="0"/>
              <a:t>As temperature increases, more water evaporates from the landscape and plant tissues</a:t>
            </a:r>
          </a:p>
          <a:p>
            <a:pPr marL="111919" indent="-180975">
              <a:lnSpc>
                <a:spcPct val="90000"/>
              </a:lnSpc>
              <a:spcAft>
                <a:spcPts val="900"/>
              </a:spcAft>
            </a:pPr>
            <a:r>
              <a:rPr lang="en-US" altLang="en-US" sz="2800" dirty="0"/>
              <a:t>Larger areas of low fuel moisture</a:t>
            </a:r>
          </a:p>
          <a:p>
            <a:pPr marL="111919" indent="-180975">
              <a:lnSpc>
                <a:spcPct val="90000"/>
              </a:lnSpc>
              <a:spcAft>
                <a:spcPts val="900"/>
              </a:spcAft>
            </a:pPr>
            <a:r>
              <a:rPr lang="en-US" altLang="en-US" sz="2800" dirty="0"/>
              <a:t>Regional synchronization of fires occurs</a:t>
            </a:r>
          </a:p>
        </p:txBody>
      </p:sp>
      <p:sp>
        <p:nvSpPr>
          <p:cNvPr id="20485" name="Text Box 5"/>
          <p:cNvSpPr txBox="1">
            <a:spLocks noChangeArrowheads="1"/>
          </p:cNvSpPr>
          <p:nvPr/>
        </p:nvSpPr>
        <p:spPr bwMode="auto">
          <a:xfrm>
            <a:off x="4220864" y="1098106"/>
            <a:ext cx="43552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400">
                <a:solidFill>
                  <a:schemeClr val="tx1"/>
                </a:solidFill>
                <a:latin typeface="Arial" panose="020B0604020202020204" pitchFamily="34" charset="0"/>
              </a:defRPr>
            </a:lvl1pPr>
            <a:lvl2pPr marL="742950" indent="-285750" eaLnBrk="0" hangingPunct="0">
              <a:spcBef>
                <a:spcPct val="20000"/>
              </a:spcBef>
              <a:buChar char="–"/>
              <a:defRPr sz="22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auto" hangingPunct="1">
              <a:spcBef>
                <a:spcPct val="0"/>
              </a:spcBef>
              <a:spcAft>
                <a:spcPts val="0"/>
              </a:spcAft>
              <a:buNone/>
            </a:pPr>
            <a:r>
              <a:rPr lang="en-US" altLang="en-US" sz="2100" dirty="0">
                <a:solidFill>
                  <a:srgbClr val="002060"/>
                </a:solidFill>
                <a:effectLst/>
              </a:rPr>
              <a:t>Pacific Northwest, August 30, 2015</a:t>
            </a:r>
          </a:p>
        </p:txBody>
      </p:sp>
      <p:sp>
        <p:nvSpPr>
          <p:cNvPr id="3" name="TextBox 2"/>
          <p:cNvSpPr txBox="1"/>
          <p:nvPr/>
        </p:nvSpPr>
        <p:spPr>
          <a:xfrm>
            <a:off x="7580699" y="6176918"/>
            <a:ext cx="1445996" cy="300082"/>
          </a:xfrm>
          <a:prstGeom prst="rect">
            <a:avLst/>
          </a:prstGeom>
          <a:noFill/>
        </p:spPr>
        <p:txBody>
          <a:bodyPr wrap="square" rtlCol="0">
            <a:spAutoFit/>
          </a:bodyPr>
          <a:lstStyle/>
          <a:p>
            <a:pPr fontAlgn="auto">
              <a:spcBef>
                <a:spcPts val="0"/>
              </a:spcBef>
              <a:spcAft>
                <a:spcPts val="0"/>
              </a:spcAft>
            </a:pPr>
            <a:r>
              <a:rPr lang="en-US" sz="1350" dirty="0">
                <a:latin typeface="Tahoma"/>
              </a:rPr>
              <a:t>MODIS, NASA</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07946" y="1490158"/>
            <a:ext cx="5181068" cy="4686760"/>
          </a:xfrm>
          <a:prstGeom prst="rect">
            <a:avLst/>
          </a:prstGeom>
        </p:spPr>
      </p:pic>
    </p:spTree>
    <p:extLst>
      <p:ext uri="{BB962C8B-B14F-4D97-AF65-F5344CB8AC3E}">
        <p14:creationId xmlns:p14="http://schemas.microsoft.com/office/powerpoint/2010/main" val="152237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890"/>
            <a:ext cx="8229600" cy="985110"/>
          </a:xfrm>
        </p:spPr>
        <p:txBody>
          <a:bodyPr/>
          <a:lstStyle/>
          <a:p>
            <a:r>
              <a:rPr lang="en-US" b="1" dirty="0" smtClean="0"/>
              <a:t>Some recent statistics:</a:t>
            </a:r>
            <a:endParaRPr lang="en-US" b="1" dirty="0"/>
          </a:p>
        </p:txBody>
      </p:sp>
      <p:sp>
        <p:nvSpPr>
          <p:cNvPr id="3" name="Content Placeholder 2"/>
          <p:cNvSpPr>
            <a:spLocks noGrp="1"/>
          </p:cNvSpPr>
          <p:nvPr>
            <p:ph idx="1"/>
          </p:nvPr>
        </p:nvSpPr>
        <p:spPr>
          <a:xfrm>
            <a:off x="381000" y="1646237"/>
            <a:ext cx="3505200" cy="4525963"/>
          </a:xfrm>
        </p:spPr>
        <p:txBody>
          <a:bodyPr>
            <a:normAutofit/>
          </a:bodyPr>
          <a:lstStyle/>
          <a:p>
            <a:pPr marL="0" indent="0">
              <a:buNone/>
            </a:pPr>
            <a:r>
              <a:rPr lang="en-US" dirty="0" smtClean="0"/>
              <a:t>In 2015, </a:t>
            </a:r>
            <a:r>
              <a:rPr lang="en-US" dirty="0"/>
              <a:t>1.7 million acres </a:t>
            </a:r>
            <a:r>
              <a:rPr lang="en-US" dirty="0" smtClean="0"/>
              <a:t>were </a:t>
            </a:r>
            <a:r>
              <a:rPr lang="en-US" dirty="0"/>
              <a:t>burned in Oregon and </a:t>
            </a:r>
            <a:r>
              <a:rPr lang="en-US" dirty="0" smtClean="0"/>
              <a:t>Washington, </a:t>
            </a:r>
            <a:r>
              <a:rPr lang="en-US" dirty="0"/>
              <a:t>with over 9 million acres </a:t>
            </a:r>
            <a:r>
              <a:rPr lang="en-US" dirty="0" smtClean="0"/>
              <a:t>burned </a:t>
            </a:r>
            <a:r>
              <a:rPr lang="en-US" dirty="0"/>
              <a:t>in the western United States. </a:t>
            </a:r>
            <a:endParaRPr lang="en-US" dirty="0" smtClean="0"/>
          </a:p>
        </p:txBody>
      </p:sp>
      <p:pic>
        <p:nvPicPr>
          <p:cNvPr id="5" name="Picture 4"/>
          <p:cNvPicPr>
            <a:picLocks noChangeAspect="1"/>
          </p:cNvPicPr>
          <p:nvPr/>
        </p:nvPicPr>
        <p:blipFill>
          <a:blip r:embed="rId3"/>
          <a:stretch>
            <a:fillRect/>
          </a:stretch>
        </p:blipFill>
        <p:spPr>
          <a:xfrm>
            <a:off x="4038600" y="1498706"/>
            <a:ext cx="4925995" cy="4456562"/>
          </a:xfrm>
          <a:prstGeom prst="rect">
            <a:avLst/>
          </a:prstGeom>
        </p:spPr>
      </p:pic>
      <p:sp>
        <p:nvSpPr>
          <p:cNvPr id="6" name="TextBox 5"/>
          <p:cNvSpPr txBox="1"/>
          <p:nvPr/>
        </p:nvSpPr>
        <p:spPr>
          <a:xfrm>
            <a:off x="7543800" y="5943600"/>
            <a:ext cx="1447800" cy="369332"/>
          </a:xfrm>
          <a:prstGeom prst="rect">
            <a:avLst/>
          </a:prstGeom>
          <a:noFill/>
        </p:spPr>
        <p:txBody>
          <a:bodyPr wrap="square" rtlCol="0">
            <a:spAutoFit/>
          </a:bodyPr>
          <a:lstStyle/>
          <a:p>
            <a:r>
              <a:rPr lang="en-US" dirty="0" smtClean="0"/>
              <a:t>NASA MODIS</a:t>
            </a:r>
            <a:endParaRPr lang="en-US" dirty="0"/>
          </a:p>
        </p:txBody>
      </p:sp>
      <p:sp>
        <p:nvSpPr>
          <p:cNvPr id="7" name="Text Box 5"/>
          <p:cNvSpPr txBox="1">
            <a:spLocks noChangeArrowheads="1"/>
          </p:cNvSpPr>
          <p:nvPr/>
        </p:nvSpPr>
        <p:spPr bwMode="auto">
          <a:xfrm>
            <a:off x="4354573" y="1122027"/>
            <a:ext cx="43552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400">
                <a:solidFill>
                  <a:schemeClr val="tx1"/>
                </a:solidFill>
                <a:latin typeface="Arial" panose="020B0604020202020204" pitchFamily="34" charset="0"/>
              </a:defRPr>
            </a:lvl1pPr>
            <a:lvl2pPr marL="742950" indent="-285750" eaLnBrk="0" hangingPunct="0">
              <a:spcBef>
                <a:spcPct val="20000"/>
              </a:spcBef>
              <a:buChar char="–"/>
              <a:defRPr sz="22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auto" hangingPunct="1">
              <a:spcBef>
                <a:spcPct val="0"/>
              </a:spcBef>
              <a:spcAft>
                <a:spcPts val="0"/>
              </a:spcAft>
              <a:buNone/>
            </a:pPr>
            <a:r>
              <a:rPr lang="en-US" altLang="en-US" sz="2100" dirty="0">
                <a:solidFill>
                  <a:srgbClr val="002060"/>
                </a:solidFill>
                <a:effectLst/>
              </a:rPr>
              <a:t>Pacific Northwest, August 30, 2015</a:t>
            </a:r>
          </a:p>
        </p:txBody>
      </p:sp>
    </p:spTree>
    <p:extLst>
      <p:ext uri="{BB962C8B-B14F-4D97-AF65-F5344CB8AC3E}">
        <p14:creationId xmlns:p14="http://schemas.microsoft.com/office/powerpoint/2010/main" val="18932240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016" y="62316"/>
            <a:ext cx="8229600" cy="1143000"/>
          </a:xfrm>
        </p:spPr>
        <p:txBody>
          <a:bodyPr/>
          <a:lstStyle/>
          <a:p>
            <a:r>
              <a:rPr lang="en-US" dirty="0" smtClean="0"/>
              <a:t>More fires = more smoke</a:t>
            </a:r>
            <a:endParaRPr lang="en-US" dirty="0"/>
          </a:p>
        </p:txBody>
      </p:sp>
      <p:sp>
        <p:nvSpPr>
          <p:cNvPr id="6" name="TextBox 5"/>
          <p:cNvSpPr txBox="1"/>
          <p:nvPr/>
        </p:nvSpPr>
        <p:spPr>
          <a:xfrm>
            <a:off x="2981293" y="6096000"/>
            <a:ext cx="3163045" cy="461665"/>
          </a:xfrm>
          <a:prstGeom prst="rect">
            <a:avLst/>
          </a:prstGeom>
          <a:noFill/>
        </p:spPr>
        <p:txBody>
          <a:bodyPr wrap="none" rtlCol="0">
            <a:spAutoFit/>
          </a:bodyPr>
          <a:lstStyle/>
          <a:p>
            <a:r>
              <a:rPr lang="en-US" sz="2400" dirty="0" smtClean="0">
                <a:latin typeface="Arial" charset="0"/>
                <a:ea typeface="Arial" charset="0"/>
                <a:cs typeface="Arial" charset="0"/>
              </a:rPr>
              <a:t>Seattle (August 2018)</a:t>
            </a:r>
            <a:endParaRPr lang="en-US" sz="2400" dirty="0">
              <a:latin typeface="Arial" charset="0"/>
              <a:ea typeface="Arial" charset="0"/>
              <a:cs typeface="Arial" charset="0"/>
            </a:endParaRPr>
          </a:p>
        </p:txBody>
      </p:sp>
      <p:pic>
        <p:nvPicPr>
          <p:cNvPr id="8" name="Picture 7">
            <a:extLst>
              <a:ext uri="{FF2B5EF4-FFF2-40B4-BE49-F238E27FC236}">
                <a16:creationId xmlns:a16="http://schemas.microsoft.com/office/drawing/2014/main" xmlns="" id="{CC9086F9-5136-1345-A147-126CEC6769A6}"/>
              </a:ext>
            </a:extLst>
          </p:cNvPr>
          <p:cNvPicPr>
            <a:picLocks noChangeAspect="1"/>
          </p:cNvPicPr>
          <p:nvPr/>
        </p:nvPicPr>
        <p:blipFill>
          <a:blip r:embed="rId2">
            <a:extLst>
              <a:ext uri="{BEBA8EAE-BF5A-486C-A8C5-ECC9F3942E4B}">
                <a14:imgProps xmlns:a14="http://schemas.microsoft.com/office/drawing/2010/main">
                  <a14:imgLayer>
                    <a14:imgEffect>
                      <a14:brightnessContrast bright="27000"/>
                    </a14:imgEffect>
                  </a14:imgLayer>
                </a14:imgProps>
              </a:ext>
            </a:extLst>
          </a:blip>
          <a:stretch>
            <a:fillRect/>
          </a:stretch>
        </p:blipFill>
        <p:spPr>
          <a:xfrm>
            <a:off x="591174" y="1419127"/>
            <a:ext cx="7943281" cy="4463061"/>
          </a:xfrm>
          <a:prstGeom prst="rect">
            <a:avLst/>
          </a:prstGeom>
        </p:spPr>
      </p:pic>
    </p:spTree>
    <p:extLst>
      <p:ext uri="{BB962C8B-B14F-4D97-AF65-F5344CB8AC3E}">
        <p14:creationId xmlns:p14="http://schemas.microsoft.com/office/powerpoint/2010/main" val="17801501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457200" y="76200"/>
            <a:ext cx="8229600" cy="1143000"/>
          </a:xfrm>
        </p:spPr>
        <p:txBody>
          <a:bodyPr>
            <a:normAutofit/>
          </a:bodyPr>
          <a:lstStyle/>
          <a:p>
            <a:r>
              <a:rPr lang="en-US" sz="4000" b="1" dirty="0">
                <a:latin typeface="Arial" panose="020B0604020202020204" pitchFamily="34" charset="0"/>
                <a:cs typeface="Arial" panose="020B0604020202020204" pitchFamily="34" charset="0"/>
              </a:rPr>
              <a:t>Wildfires are colliding</a:t>
            </a:r>
          </a:p>
        </p:txBody>
      </p:sp>
      <p:sp>
        <p:nvSpPr>
          <p:cNvPr id="417795" name="Rectangle 3"/>
          <p:cNvSpPr>
            <a:spLocks noGrp="1" noChangeArrowheads="1"/>
          </p:cNvSpPr>
          <p:nvPr>
            <p:ph type="body" sz="half" idx="1"/>
          </p:nvPr>
        </p:nvSpPr>
        <p:spPr>
          <a:xfrm>
            <a:off x="291824" y="2209800"/>
            <a:ext cx="3060976" cy="2209800"/>
          </a:xfrm>
        </p:spPr>
        <p:txBody>
          <a:bodyPr>
            <a:noAutofit/>
          </a:bodyPr>
          <a:lstStyle/>
          <a:p>
            <a:pPr marL="0" indent="0">
              <a:buNone/>
            </a:pPr>
            <a:r>
              <a:rPr lang="en-US" sz="3000" u="sng" dirty="0">
                <a:latin typeface="Arial" panose="020B0604020202020204" pitchFamily="34" charset="0"/>
                <a:cs typeface="Arial" panose="020B0604020202020204" pitchFamily="34" charset="0"/>
              </a:rPr>
              <a:t>Southwest Washington</a:t>
            </a:r>
          </a:p>
          <a:p>
            <a:pPr marL="0" indent="0">
              <a:buNone/>
            </a:pPr>
            <a:r>
              <a:rPr lang="en-US" sz="3000" dirty="0">
                <a:latin typeface="Arial" panose="020B0604020202020204" pitchFamily="34" charset="0"/>
                <a:cs typeface="Arial" panose="020B0604020202020204" pitchFamily="34" charset="0"/>
              </a:rPr>
              <a:t>Fires have burned some areas 3 times since 2008</a:t>
            </a:r>
          </a:p>
          <a:p>
            <a:pPr marL="0" indent="0">
              <a:buNone/>
            </a:pPr>
            <a:endParaRPr lang="en-US" sz="28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xmlns="" id="{DE27AB7B-9FE2-B247-8616-EA3815AC82D8}"/>
              </a:ext>
            </a:extLst>
          </p:cNvPr>
          <p:cNvSpPr txBox="1"/>
          <p:nvPr/>
        </p:nvSpPr>
        <p:spPr>
          <a:xfrm>
            <a:off x="6996448" y="6488668"/>
            <a:ext cx="1952779"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Map by R. </a:t>
            </a:r>
            <a:r>
              <a:rPr lang="en-US" sz="1600" dirty="0" err="1">
                <a:latin typeface="Arial" panose="020B0604020202020204" pitchFamily="34" charset="0"/>
                <a:cs typeface="Arial" panose="020B0604020202020204" pitchFamily="34" charset="0"/>
              </a:rPr>
              <a:t>Norheim</a:t>
            </a:r>
            <a:endParaRPr lang="en-US" sz="16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2C09927A-436B-DF41-86DD-A6B4F381F9E6}"/>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8000"/>
                    </a14:imgEffect>
                  </a14:imgLayer>
                </a14:imgProps>
              </a:ext>
              <a:ext uri="{28A0092B-C50C-407E-A947-70E740481C1C}">
                <a14:useLocalDpi xmlns:a14="http://schemas.microsoft.com/office/drawing/2010/main" val="0"/>
              </a:ext>
            </a:extLst>
          </a:blip>
          <a:stretch>
            <a:fillRect/>
          </a:stretch>
        </p:blipFill>
        <p:spPr>
          <a:xfrm>
            <a:off x="2971800" y="1286298"/>
            <a:ext cx="6172200" cy="5177790"/>
          </a:xfrm>
          <a:prstGeom prst="rect">
            <a:avLst/>
          </a:prstGeom>
        </p:spPr>
      </p:pic>
    </p:spTree>
    <p:extLst>
      <p:ext uri="{BB962C8B-B14F-4D97-AF65-F5344CB8AC3E}">
        <p14:creationId xmlns:p14="http://schemas.microsoft.com/office/powerpoint/2010/main" val="22720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457200" y="76200"/>
            <a:ext cx="8229600" cy="1143000"/>
          </a:xfrm>
        </p:spPr>
        <p:txBody>
          <a:bodyPr>
            <a:normAutofit/>
          </a:bodyPr>
          <a:lstStyle/>
          <a:p>
            <a:r>
              <a:rPr lang="en-US" sz="4000" b="1" dirty="0">
                <a:cs typeface="Arial" panose="020B0604020202020204" pitchFamily="34" charset="0"/>
              </a:rPr>
              <a:t>Wildfires are colliding</a:t>
            </a:r>
          </a:p>
        </p:txBody>
      </p:sp>
      <p:sp>
        <p:nvSpPr>
          <p:cNvPr id="417795" name="Rectangle 3"/>
          <p:cNvSpPr>
            <a:spLocks noGrp="1" noChangeArrowheads="1"/>
          </p:cNvSpPr>
          <p:nvPr>
            <p:ph type="body" sz="half" idx="1"/>
          </p:nvPr>
        </p:nvSpPr>
        <p:spPr>
          <a:xfrm>
            <a:off x="291824" y="2209800"/>
            <a:ext cx="2832376" cy="2209800"/>
          </a:xfrm>
        </p:spPr>
        <p:txBody>
          <a:bodyPr>
            <a:noAutofit/>
          </a:bodyPr>
          <a:lstStyle/>
          <a:p>
            <a:pPr marL="0" indent="0">
              <a:buNone/>
            </a:pPr>
            <a:r>
              <a:rPr lang="en-US" sz="3000" u="sng" dirty="0">
                <a:latin typeface="+mj-lt"/>
                <a:cs typeface="Arial" panose="020B0604020202020204" pitchFamily="34" charset="0"/>
              </a:rPr>
              <a:t>Southwest Washington</a:t>
            </a:r>
          </a:p>
          <a:p>
            <a:pPr marL="0" indent="0">
              <a:buNone/>
            </a:pPr>
            <a:r>
              <a:rPr lang="en-US" sz="3000" dirty="0">
                <a:latin typeface="+mj-lt"/>
                <a:cs typeface="Arial" panose="020B0604020202020204" pitchFamily="34" charset="0"/>
              </a:rPr>
              <a:t>Fires have burned some areas 3 times since 2008</a:t>
            </a:r>
          </a:p>
          <a:p>
            <a:pPr marL="0" indent="0">
              <a:buNone/>
            </a:pPr>
            <a:endParaRPr lang="en-US" sz="28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2667000" y="1499560"/>
            <a:ext cx="6323677" cy="4215784"/>
          </a:xfrm>
          <a:prstGeom prst="rect">
            <a:avLst/>
          </a:prstGeom>
        </p:spPr>
      </p:pic>
    </p:spTree>
    <p:extLst>
      <p:ext uri="{BB962C8B-B14F-4D97-AF65-F5344CB8AC3E}">
        <p14:creationId xmlns:p14="http://schemas.microsoft.com/office/powerpoint/2010/main" val="389718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1066800" y="990600"/>
            <a:ext cx="7138522" cy="5353893"/>
          </a:xfrm>
          <a:prstGeom prst="rect">
            <a:avLst/>
          </a:prstGeom>
        </p:spPr>
      </p:pic>
      <p:sp>
        <p:nvSpPr>
          <p:cNvPr id="10" name="Title 9"/>
          <p:cNvSpPr>
            <a:spLocks noGrp="1"/>
          </p:cNvSpPr>
          <p:nvPr>
            <p:ph type="title"/>
          </p:nvPr>
        </p:nvSpPr>
        <p:spPr>
          <a:xfrm>
            <a:off x="1752230" y="228754"/>
            <a:ext cx="5767662" cy="615204"/>
          </a:xfrm>
        </p:spPr>
        <p:txBody>
          <a:bodyPr>
            <a:normAutofit fontScale="90000"/>
          </a:bodyPr>
          <a:lstStyle/>
          <a:p>
            <a:r>
              <a:rPr lang="en-US" b="1" dirty="0" smtClean="0"/>
              <a:t>Disturbances will interact</a:t>
            </a:r>
            <a:endParaRPr lang="en-US" b="1" dirty="0"/>
          </a:p>
        </p:txBody>
      </p:sp>
      <p:sp>
        <p:nvSpPr>
          <p:cNvPr id="4" name="TextBox 2"/>
          <p:cNvSpPr txBox="1">
            <a:spLocks noChangeArrowheads="1"/>
          </p:cNvSpPr>
          <p:nvPr/>
        </p:nvSpPr>
        <p:spPr bwMode="auto">
          <a:xfrm>
            <a:off x="7173747" y="6531532"/>
            <a:ext cx="19673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400">
                <a:solidFill>
                  <a:schemeClr val="tx1"/>
                </a:solidFill>
                <a:latin typeface="Arial" panose="020B0604020202020204" pitchFamily="34" charset="0"/>
              </a:defRPr>
            </a:lvl1pPr>
            <a:lvl2pPr marL="742950" indent="-285750" eaLnBrk="0" hangingPunct="0">
              <a:spcBef>
                <a:spcPct val="20000"/>
              </a:spcBef>
              <a:buChar char="–"/>
              <a:defRPr sz="22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dirty="0" smtClean="0">
                <a:effectLst/>
              </a:rPr>
              <a:t>Figure by R. </a:t>
            </a:r>
            <a:r>
              <a:rPr lang="en-US" altLang="en-US" sz="1400" dirty="0" err="1" smtClean="0">
                <a:effectLst/>
              </a:rPr>
              <a:t>Loehman</a:t>
            </a:r>
            <a:endParaRPr lang="en-US" altLang="en-US" sz="1400" dirty="0">
              <a:effectLst/>
            </a:endParaRPr>
          </a:p>
        </p:txBody>
      </p:sp>
    </p:spTree>
    <p:extLst>
      <p:ext uri="{BB962C8B-B14F-4D97-AF65-F5344CB8AC3E}">
        <p14:creationId xmlns:p14="http://schemas.microsoft.com/office/powerpoint/2010/main" val="24909918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EA9B55-D214-0142-A57D-38F22F0E1E5F}"/>
              </a:ext>
            </a:extLst>
          </p:cNvPr>
          <p:cNvSpPr>
            <a:spLocks noGrp="1"/>
          </p:cNvSpPr>
          <p:nvPr>
            <p:ph type="title"/>
          </p:nvPr>
        </p:nvSpPr>
        <p:spPr/>
        <p:txBody>
          <a:bodyPr>
            <a:normAutofit/>
          </a:bodyPr>
          <a:lstStyle/>
          <a:p>
            <a:r>
              <a:rPr lang="en-US" sz="4000" b="1" dirty="0">
                <a:latin typeface="Arial" panose="020B0604020202020204" pitchFamily="34" charset="0"/>
                <a:cs typeface="Arial" panose="020B0604020202020204" pitchFamily="34" charset="0"/>
              </a:rPr>
              <a:t>Interacting disturbances</a:t>
            </a:r>
          </a:p>
        </p:txBody>
      </p:sp>
      <p:pic>
        <p:nvPicPr>
          <p:cNvPr id="4" name="MTBS fire &amp; insect animation 1997-2017.mov">
            <a:hlinkClick r:id="" action="ppaction://media"/>
            <a:extLst>
              <a:ext uri="{FF2B5EF4-FFF2-40B4-BE49-F238E27FC236}">
                <a16:creationId xmlns:a16="http://schemas.microsoft.com/office/drawing/2014/main" xmlns="" id="{514E3D62-2E1F-C841-AF62-DCB1C351CA2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600200"/>
            <a:ext cx="6262687" cy="4525963"/>
          </a:xfrm>
        </p:spPr>
      </p:pic>
      <p:sp>
        <p:nvSpPr>
          <p:cNvPr id="5" name="TextBox 4">
            <a:extLst>
              <a:ext uri="{FF2B5EF4-FFF2-40B4-BE49-F238E27FC236}">
                <a16:creationId xmlns:a16="http://schemas.microsoft.com/office/drawing/2014/main" xmlns="" id="{17B89E20-A96A-0E4B-8BC2-CFAEFBD5BBC0}"/>
              </a:ext>
            </a:extLst>
          </p:cNvPr>
          <p:cNvSpPr txBox="1"/>
          <p:nvPr/>
        </p:nvSpPr>
        <p:spPr>
          <a:xfrm>
            <a:off x="7086600" y="2743200"/>
            <a:ext cx="2057400" cy="2308324"/>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Wildfire</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b="1" dirty="0">
                <a:latin typeface="Arial" panose="020B0604020202020204" pitchFamily="34" charset="0"/>
                <a:cs typeface="Arial" panose="020B0604020202020204" pitchFamily="34" charset="0"/>
              </a:rPr>
              <a:t>Insects &amp; disease</a:t>
            </a:r>
          </a:p>
          <a:p>
            <a:endParaRPr lang="en-US" sz="24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xmlns="" id="{8970136F-DDE6-694D-B06F-0832986519C8}"/>
              </a:ext>
            </a:extLst>
          </p:cNvPr>
          <p:cNvSpPr/>
          <p:nvPr/>
        </p:nvSpPr>
        <p:spPr>
          <a:xfrm>
            <a:off x="7239000" y="3200400"/>
            <a:ext cx="685800" cy="381000"/>
          </a:xfrm>
          <a:prstGeom prst="rect">
            <a:avLst/>
          </a:prstGeom>
          <a:solidFill>
            <a:srgbClr val="F768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FC52D6DD-D6AD-EF40-A94D-674F7774539D}"/>
              </a:ext>
            </a:extLst>
          </p:cNvPr>
          <p:cNvSpPr/>
          <p:nvPr/>
        </p:nvSpPr>
        <p:spPr>
          <a:xfrm>
            <a:off x="7239000" y="4670524"/>
            <a:ext cx="685800" cy="381000"/>
          </a:xfrm>
          <a:prstGeom prst="rect">
            <a:avLst/>
          </a:prstGeom>
          <a:solidFill>
            <a:srgbClr val="A380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2361A768-DF8D-0745-81F4-9F8233A3529D}"/>
              </a:ext>
            </a:extLst>
          </p:cNvPr>
          <p:cNvSpPr txBox="1"/>
          <p:nvPr/>
        </p:nvSpPr>
        <p:spPr>
          <a:xfrm>
            <a:off x="5992091" y="6386426"/>
            <a:ext cx="1726755"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Map by R. </a:t>
            </a:r>
            <a:r>
              <a:rPr lang="en-US" sz="1400" dirty="0" err="1">
                <a:latin typeface="Arial" panose="020B0604020202020204" pitchFamily="34" charset="0"/>
                <a:cs typeface="Arial" panose="020B0604020202020204" pitchFamily="34" charset="0"/>
              </a:rPr>
              <a:t>Norheim</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680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Wildfire area burned, 2050</a:t>
            </a:r>
          </a:p>
        </p:txBody>
      </p:sp>
      <p:pic>
        <p:nvPicPr>
          <p:cNvPr id="4" name="Picture 3" descr="Fire risk case study.PNG"/>
          <p:cNvPicPr/>
          <p:nvPr/>
        </p:nvPicPr>
        <p:blipFill>
          <a:blip r:embed="rId2" cstate="print"/>
          <a:stretch>
            <a:fillRect/>
          </a:stretch>
        </p:blipFill>
        <p:spPr>
          <a:xfrm>
            <a:off x="1447800" y="1371600"/>
            <a:ext cx="6248399" cy="4876800"/>
          </a:xfrm>
          <a:prstGeom prst="rect">
            <a:avLst/>
          </a:prstGeom>
        </p:spPr>
      </p:pic>
      <p:sp>
        <p:nvSpPr>
          <p:cNvPr id="5" name="TextBox 4"/>
          <p:cNvSpPr txBox="1"/>
          <p:nvPr/>
        </p:nvSpPr>
        <p:spPr>
          <a:xfrm>
            <a:off x="7366677" y="6427674"/>
            <a:ext cx="1417376" cy="338554"/>
          </a:xfrm>
          <a:prstGeom prst="rect">
            <a:avLst/>
          </a:prstGeom>
          <a:noFill/>
        </p:spPr>
        <p:txBody>
          <a:bodyPr wrap="none" rtlCol="0">
            <a:spAutoFit/>
          </a:bodyPr>
          <a:lstStyle/>
          <a:p>
            <a:r>
              <a:rPr lang="en-US" sz="1600" dirty="0">
                <a:latin typeface="Arial" pitchFamily="34" charset="0"/>
                <a:cs typeface="Arial" pitchFamily="34" charset="0"/>
              </a:rPr>
              <a:t>From J. </a:t>
            </a:r>
            <a:r>
              <a:rPr lang="en-US" sz="1600" dirty="0" err="1">
                <a:latin typeface="Arial" pitchFamily="34" charset="0"/>
                <a:cs typeface="Arial" pitchFamily="34" charset="0"/>
              </a:rPr>
              <a:t>Littell</a:t>
            </a:r>
            <a:endParaRPr lang="en-US" sz="1600" dirty="0">
              <a:latin typeface="Arial" pitchFamily="34" charset="0"/>
              <a:cs typeface="Arial" pitchFamily="34" charset="0"/>
            </a:endParaRPr>
          </a:p>
        </p:txBody>
      </p:sp>
    </p:spTree>
    <p:extLst>
      <p:ext uri="{BB962C8B-B14F-4D97-AF65-F5344CB8AC3E}">
        <p14:creationId xmlns:p14="http://schemas.microsoft.com/office/powerpoint/2010/main" val="6689810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Wildfire area burned, 2050</a:t>
            </a:r>
          </a:p>
        </p:txBody>
      </p:sp>
      <p:pic>
        <p:nvPicPr>
          <p:cNvPr id="4" name="Picture 3" descr="Fire risk case study.PNG"/>
          <p:cNvPicPr/>
          <p:nvPr/>
        </p:nvPicPr>
        <p:blipFill>
          <a:blip r:embed="rId2" cstate="print"/>
          <a:stretch>
            <a:fillRect/>
          </a:stretch>
        </p:blipFill>
        <p:spPr>
          <a:xfrm>
            <a:off x="1447800" y="1371600"/>
            <a:ext cx="6248399" cy="4876800"/>
          </a:xfrm>
          <a:prstGeom prst="rect">
            <a:avLst/>
          </a:prstGeom>
        </p:spPr>
      </p:pic>
      <p:sp>
        <p:nvSpPr>
          <p:cNvPr id="5" name="TextBox 4"/>
          <p:cNvSpPr txBox="1"/>
          <p:nvPr/>
        </p:nvSpPr>
        <p:spPr>
          <a:xfrm>
            <a:off x="7366677" y="6427674"/>
            <a:ext cx="1417376" cy="338554"/>
          </a:xfrm>
          <a:prstGeom prst="rect">
            <a:avLst/>
          </a:prstGeom>
          <a:noFill/>
        </p:spPr>
        <p:txBody>
          <a:bodyPr wrap="none" rtlCol="0">
            <a:spAutoFit/>
          </a:bodyPr>
          <a:lstStyle/>
          <a:p>
            <a:r>
              <a:rPr lang="en-US" sz="1600" dirty="0">
                <a:latin typeface="Arial" pitchFamily="34" charset="0"/>
                <a:cs typeface="Arial" pitchFamily="34" charset="0"/>
              </a:rPr>
              <a:t>From J. </a:t>
            </a:r>
            <a:r>
              <a:rPr lang="en-US" sz="1600" dirty="0" err="1">
                <a:latin typeface="Arial" pitchFamily="34" charset="0"/>
                <a:cs typeface="Arial" pitchFamily="34" charset="0"/>
              </a:rPr>
              <a:t>Littell</a:t>
            </a:r>
            <a:endParaRPr lang="en-US" sz="1600" dirty="0">
              <a:latin typeface="Arial" pitchFamily="34" charset="0"/>
              <a:cs typeface="Arial" pitchFamily="34" charset="0"/>
            </a:endParaRPr>
          </a:p>
        </p:txBody>
      </p:sp>
      <p:sp>
        <p:nvSpPr>
          <p:cNvPr id="3" name="TextBox 2"/>
          <p:cNvSpPr txBox="1"/>
          <p:nvPr/>
        </p:nvSpPr>
        <p:spPr>
          <a:xfrm>
            <a:off x="1676400" y="5486400"/>
            <a:ext cx="404791" cy="369332"/>
          </a:xfrm>
          <a:prstGeom prst="rect">
            <a:avLst/>
          </a:prstGeom>
          <a:noFill/>
        </p:spPr>
        <p:txBody>
          <a:bodyPr wrap="none" rtlCol="0">
            <a:spAutoFit/>
          </a:bodyPr>
          <a:lstStyle/>
          <a:p>
            <a:r>
              <a:rPr lang="en-US" dirty="0" err="1"/>
              <a:t>gg</a:t>
            </a:r>
            <a:endParaRPr lang="en-US" dirty="0"/>
          </a:p>
        </p:txBody>
      </p:sp>
      <p:sp>
        <p:nvSpPr>
          <p:cNvPr id="6" name="TextBox 5"/>
          <p:cNvSpPr txBox="1"/>
          <p:nvPr/>
        </p:nvSpPr>
        <p:spPr>
          <a:xfrm>
            <a:off x="1447800" y="4937093"/>
            <a:ext cx="6268304" cy="1292662"/>
          </a:xfrm>
          <a:prstGeom prst="rect">
            <a:avLst/>
          </a:prstGeom>
          <a:solidFill>
            <a:schemeClr val="bg1">
              <a:alpha val="85000"/>
            </a:schemeClr>
          </a:solidFill>
          <a:ln>
            <a:solidFill>
              <a:schemeClr val="tx1"/>
            </a:solidFill>
          </a:ln>
        </p:spPr>
        <p:txBody>
          <a:bodyPr wrap="square" rtlCol="0">
            <a:spAutoFit/>
          </a:bodyPr>
          <a:lstStyle/>
          <a:p>
            <a:r>
              <a:rPr lang="en-US" sz="2600" dirty="0">
                <a:latin typeface="Arial" pitchFamily="34" charset="0"/>
                <a:cs typeface="Arial" pitchFamily="34" charset="0"/>
              </a:rPr>
              <a:t>In the western United States, for a 2</a:t>
            </a:r>
            <a:r>
              <a:rPr lang="en-US" sz="2600" baseline="30000" dirty="0">
                <a:latin typeface="Arial" pitchFamily="34" charset="0"/>
                <a:cs typeface="Arial" pitchFamily="34" charset="0"/>
              </a:rPr>
              <a:t>o</a:t>
            </a:r>
            <a:r>
              <a:rPr lang="en-US" sz="2600" dirty="0">
                <a:latin typeface="Arial" pitchFamily="34" charset="0"/>
                <a:cs typeface="Arial" pitchFamily="34" charset="0"/>
              </a:rPr>
              <a:t>F increase, annual area burned will be 2-3 times higher.</a:t>
            </a:r>
          </a:p>
        </p:txBody>
      </p:sp>
    </p:spTree>
    <p:extLst>
      <p:ext uri="{BB962C8B-B14F-4D97-AF65-F5344CB8AC3E}">
        <p14:creationId xmlns:p14="http://schemas.microsoft.com/office/powerpoint/2010/main" val="407494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ChangeArrowheads="1"/>
          </p:cNvSpPr>
          <p:nvPr/>
        </p:nvSpPr>
        <p:spPr bwMode="auto">
          <a:xfrm>
            <a:off x="381000" y="1143000"/>
            <a:ext cx="1295400" cy="914400"/>
          </a:xfrm>
          <a:prstGeom prst="rect">
            <a:avLst/>
          </a:prstGeom>
          <a:noFill/>
          <a:ln w="9525">
            <a:solidFill>
              <a:schemeClr val="tx1"/>
            </a:solidFill>
            <a:miter lim="800000"/>
            <a:headEnd/>
            <a:tailEnd/>
          </a:ln>
          <a:effectLst/>
        </p:spPr>
        <p:txBody>
          <a:bodyPr wrap="none" anchor="ctr"/>
          <a:lstStyle/>
          <a:p>
            <a:pPr algn="ctr"/>
            <a:r>
              <a:rPr lang="en-US" sz="1800" b="1" dirty="0">
                <a:effectLst/>
              </a:rPr>
              <a:t>Global </a:t>
            </a:r>
          </a:p>
          <a:p>
            <a:pPr algn="ctr"/>
            <a:r>
              <a:rPr lang="en-US" sz="1800" b="1" dirty="0">
                <a:effectLst/>
              </a:rPr>
              <a:t>warming</a:t>
            </a:r>
          </a:p>
        </p:txBody>
      </p:sp>
      <p:sp>
        <p:nvSpPr>
          <p:cNvPr id="634883" name="Rectangle 3"/>
          <p:cNvSpPr>
            <a:spLocks noChangeArrowheads="1"/>
          </p:cNvSpPr>
          <p:nvPr/>
        </p:nvSpPr>
        <p:spPr bwMode="auto">
          <a:xfrm>
            <a:off x="2670175" y="1236663"/>
            <a:ext cx="3429000" cy="838200"/>
          </a:xfrm>
          <a:prstGeom prst="rect">
            <a:avLst/>
          </a:prstGeom>
          <a:noFill/>
          <a:ln w="9525">
            <a:solidFill>
              <a:schemeClr val="tx1"/>
            </a:solidFill>
            <a:miter lim="800000"/>
            <a:headEnd/>
            <a:tailEnd/>
          </a:ln>
          <a:effectLst/>
        </p:spPr>
        <p:txBody>
          <a:bodyPr wrap="none" anchor="ctr"/>
          <a:lstStyle/>
          <a:p>
            <a:pPr algn="ctr"/>
            <a:r>
              <a:rPr lang="en-US" sz="1800">
                <a:effectLst/>
              </a:rPr>
              <a:t>Higher temperatures &amp; more </a:t>
            </a:r>
          </a:p>
          <a:p>
            <a:pPr algn="ctr"/>
            <a:r>
              <a:rPr lang="en-US" sz="1800">
                <a:effectLst/>
              </a:rPr>
              <a:t>severe and  extended droughts</a:t>
            </a:r>
          </a:p>
        </p:txBody>
      </p:sp>
      <p:sp>
        <p:nvSpPr>
          <p:cNvPr id="634884" name="Rectangle 4"/>
          <p:cNvSpPr>
            <a:spLocks noChangeArrowheads="1"/>
          </p:cNvSpPr>
          <p:nvPr/>
        </p:nvSpPr>
        <p:spPr bwMode="auto">
          <a:xfrm>
            <a:off x="3711575" y="2379663"/>
            <a:ext cx="2387600" cy="762000"/>
          </a:xfrm>
          <a:prstGeom prst="rect">
            <a:avLst/>
          </a:prstGeom>
          <a:noFill/>
          <a:ln w="9525">
            <a:solidFill>
              <a:schemeClr val="tx1"/>
            </a:solidFill>
            <a:miter lim="800000"/>
            <a:headEnd/>
            <a:tailEnd/>
          </a:ln>
          <a:effectLst/>
        </p:spPr>
        <p:txBody>
          <a:bodyPr wrap="none" anchor="ctr"/>
          <a:lstStyle/>
          <a:p>
            <a:pPr algn="ctr"/>
            <a:r>
              <a:rPr lang="en-US" sz="1800">
                <a:effectLst/>
              </a:rPr>
              <a:t>Bark beetles  </a:t>
            </a:r>
            <a:br>
              <a:rPr lang="en-US" sz="1800">
                <a:effectLst/>
              </a:rPr>
            </a:br>
            <a:r>
              <a:rPr lang="en-US" sz="1800">
                <a:effectLst/>
              </a:rPr>
              <a:t>and defoliators</a:t>
            </a:r>
          </a:p>
        </p:txBody>
      </p:sp>
      <p:sp>
        <p:nvSpPr>
          <p:cNvPr id="634885" name="Rectangle 5"/>
          <p:cNvSpPr>
            <a:spLocks noChangeArrowheads="1"/>
          </p:cNvSpPr>
          <p:nvPr/>
        </p:nvSpPr>
        <p:spPr bwMode="auto">
          <a:xfrm>
            <a:off x="3375025" y="3368675"/>
            <a:ext cx="3095625" cy="612775"/>
          </a:xfrm>
          <a:prstGeom prst="rect">
            <a:avLst/>
          </a:prstGeom>
          <a:noFill/>
          <a:ln w="9525">
            <a:solidFill>
              <a:schemeClr val="tx1"/>
            </a:solidFill>
            <a:miter lim="800000"/>
            <a:headEnd/>
            <a:tailEnd/>
          </a:ln>
          <a:effectLst/>
        </p:spPr>
        <p:txBody>
          <a:bodyPr wrap="none" anchor="ctr"/>
          <a:lstStyle/>
          <a:p>
            <a:pPr algn="ctr"/>
            <a:r>
              <a:rPr lang="en-US" sz="1800">
                <a:effectLst/>
              </a:rPr>
              <a:t>Lodgepole pine mortality</a:t>
            </a:r>
          </a:p>
        </p:txBody>
      </p:sp>
      <p:sp>
        <p:nvSpPr>
          <p:cNvPr id="634886" name="Rectangle 6"/>
          <p:cNvSpPr>
            <a:spLocks noChangeArrowheads="1"/>
          </p:cNvSpPr>
          <p:nvPr/>
        </p:nvSpPr>
        <p:spPr bwMode="auto">
          <a:xfrm>
            <a:off x="5426075" y="4191000"/>
            <a:ext cx="3048000" cy="609600"/>
          </a:xfrm>
          <a:prstGeom prst="rect">
            <a:avLst/>
          </a:prstGeom>
          <a:noFill/>
          <a:ln w="9525">
            <a:solidFill>
              <a:schemeClr val="tx1"/>
            </a:solidFill>
            <a:miter lim="800000"/>
            <a:headEnd/>
            <a:tailEnd/>
          </a:ln>
          <a:effectLst/>
        </p:spPr>
        <p:txBody>
          <a:bodyPr wrap="none" anchor="ctr"/>
          <a:lstStyle/>
          <a:p>
            <a:pPr algn="ctr"/>
            <a:r>
              <a:rPr lang="en-US" sz="1800">
                <a:effectLst/>
              </a:rPr>
              <a:t>Fuel </a:t>
            </a:r>
          </a:p>
          <a:p>
            <a:pPr algn="ctr"/>
            <a:r>
              <a:rPr lang="en-US" sz="1800">
                <a:effectLst/>
              </a:rPr>
              <a:t>accumulation</a:t>
            </a:r>
          </a:p>
        </p:txBody>
      </p:sp>
      <p:sp>
        <p:nvSpPr>
          <p:cNvPr id="634887" name="Rectangle 7"/>
          <p:cNvSpPr>
            <a:spLocks noChangeArrowheads="1"/>
          </p:cNvSpPr>
          <p:nvPr/>
        </p:nvSpPr>
        <p:spPr bwMode="auto">
          <a:xfrm>
            <a:off x="3030538" y="4179888"/>
            <a:ext cx="2057400" cy="609600"/>
          </a:xfrm>
          <a:prstGeom prst="rect">
            <a:avLst/>
          </a:prstGeom>
          <a:noFill/>
          <a:ln w="9525">
            <a:solidFill>
              <a:schemeClr val="tx1"/>
            </a:solidFill>
            <a:miter lim="800000"/>
            <a:headEnd/>
            <a:tailEnd/>
          </a:ln>
          <a:effectLst/>
        </p:spPr>
        <p:txBody>
          <a:bodyPr wrap="none" anchor="ctr"/>
          <a:lstStyle/>
          <a:p>
            <a:pPr algn="ctr"/>
            <a:r>
              <a:rPr lang="en-US" sz="1800">
                <a:effectLst/>
              </a:rPr>
              <a:t>Large severe fires</a:t>
            </a:r>
          </a:p>
        </p:txBody>
      </p:sp>
      <p:sp>
        <p:nvSpPr>
          <p:cNvPr id="634888" name="Rectangle 8"/>
          <p:cNvSpPr>
            <a:spLocks noChangeArrowheads="1"/>
          </p:cNvSpPr>
          <p:nvPr/>
        </p:nvSpPr>
        <p:spPr bwMode="auto">
          <a:xfrm>
            <a:off x="2667000" y="5562600"/>
            <a:ext cx="5810250" cy="838200"/>
          </a:xfrm>
          <a:prstGeom prst="rect">
            <a:avLst/>
          </a:prstGeom>
          <a:noFill/>
          <a:ln w="9525">
            <a:solidFill>
              <a:schemeClr val="tx1"/>
            </a:solidFill>
            <a:miter lim="800000"/>
            <a:headEnd/>
            <a:tailEnd/>
          </a:ln>
          <a:effectLst/>
        </p:spPr>
        <p:txBody>
          <a:bodyPr wrap="none" anchor="ctr"/>
          <a:lstStyle/>
          <a:p>
            <a:pPr algn="ctr"/>
            <a:r>
              <a:rPr lang="en-US" sz="1800">
                <a:effectLst/>
              </a:rPr>
              <a:t>Changes in species composition (including exotics)</a:t>
            </a:r>
          </a:p>
        </p:txBody>
      </p:sp>
      <p:sp>
        <p:nvSpPr>
          <p:cNvPr id="634889" name="Text Box 9"/>
          <p:cNvSpPr txBox="1">
            <a:spLocks noChangeArrowheads="1"/>
          </p:cNvSpPr>
          <p:nvPr/>
        </p:nvSpPr>
        <p:spPr bwMode="auto">
          <a:xfrm>
            <a:off x="152400" y="228600"/>
            <a:ext cx="8839200" cy="707886"/>
          </a:xfrm>
          <a:prstGeom prst="rect">
            <a:avLst/>
          </a:prstGeom>
          <a:noFill/>
          <a:ln w="9525">
            <a:noFill/>
            <a:miter lim="800000"/>
            <a:headEnd/>
            <a:tailEnd/>
          </a:ln>
          <a:effectLst/>
        </p:spPr>
        <p:txBody>
          <a:bodyPr wrap="square">
            <a:spAutoFit/>
          </a:bodyPr>
          <a:lstStyle/>
          <a:p>
            <a:pPr algn="ctr"/>
            <a:r>
              <a:rPr lang="en-US" sz="4000" b="1" dirty="0">
                <a:effectLst/>
                <a:latin typeface="Arial"/>
                <a:cs typeface="Arial"/>
              </a:rPr>
              <a:t>Warming affects stress complexes</a:t>
            </a:r>
          </a:p>
        </p:txBody>
      </p:sp>
      <p:sp>
        <p:nvSpPr>
          <p:cNvPr id="634890" name="AutoShape 10"/>
          <p:cNvSpPr>
            <a:spLocks noChangeArrowheads="1"/>
          </p:cNvSpPr>
          <p:nvPr/>
        </p:nvSpPr>
        <p:spPr bwMode="auto">
          <a:xfrm>
            <a:off x="1828800" y="1295400"/>
            <a:ext cx="693738" cy="7620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DDDDDD"/>
          </a:solidFill>
          <a:ln w="9525">
            <a:solidFill>
              <a:schemeClr val="tx1"/>
            </a:solidFill>
            <a:miter lim="800000"/>
            <a:headEnd/>
            <a:tailEnd/>
          </a:ln>
          <a:effectLst/>
        </p:spPr>
        <p:txBody>
          <a:bodyPr wrap="none" anchor="ctr"/>
          <a:lstStyle/>
          <a:p>
            <a:endParaRPr lang="en-US"/>
          </a:p>
        </p:txBody>
      </p:sp>
      <p:sp>
        <p:nvSpPr>
          <p:cNvPr id="634891" name="Rectangle 11"/>
          <p:cNvSpPr>
            <a:spLocks noChangeArrowheads="1"/>
          </p:cNvSpPr>
          <p:nvPr/>
        </p:nvSpPr>
        <p:spPr bwMode="auto">
          <a:xfrm>
            <a:off x="6327775" y="1236663"/>
            <a:ext cx="2286000" cy="762000"/>
          </a:xfrm>
          <a:prstGeom prst="rect">
            <a:avLst/>
          </a:prstGeom>
          <a:noFill/>
          <a:ln w="9525">
            <a:solidFill>
              <a:schemeClr val="tx1"/>
            </a:solidFill>
            <a:miter lim="800000"/>
            <a:headEnd/>
            <a:tailEnd/>
          </a:ln>
          <a:effectLst/>
        </p:spPr>
        <p:txBody>
          <a:bodyPr wrap="none" anchor="ctr"/>
          <a:lstStyle/>
          <a:p>
            <a:pPr algn="ctr"/>
            <a:r>
              <a:rPr lang="en-US" sz="1800">
                <a:effectLst/>
              </a:rPr>
              <a:t>Stand-replacing </a:t>
            </a:r>
          </a:p>
          <a:p>
            <a:pPr algn="ctr"/>
            <a:r>
              <a:rPr lang="en-US" sz="1800">
                <a:effectLst/>
              </a:rPr>
              <a:t>fire regime</a:t>
            </a:r>
          </a:p>
        </p:txBody>
      </p:sp>
      <p:sp>
        <p:nvSpPr>
          <p:cNvPr id="634892" name="Rectangle 12"/>
          <p:cNvSpPr>
            <a:spLocks noChangeArrowheads="1"/>
          </p:cNvSpPr>
          <p:nvPr/>
        </p:nvSpPr>
        <p:spPr bwMode="auto">
          <a:xfrm>
            <a:off x="6403975" y="2379663"/>
            <a:ext cx="2133600" cy="762000"/>
          </a:xfrm>
          <a:prstGeom prst="rect">
            <a:avLst/>
          </a:prstGeom>
          <a:noFill/>
          <a:ln w="9525">
            <a:solidFill>
              <a:schemeClr val="tx1"/>
            </a:solidFill>
            <a:miter lim="800000"/>
            <a:headEnd/>
            <a:tailEnd/>
          </a:ln>
          <a:effectLst/>
        </p:spPr>
        <p:txBody>
          <a:bodyPr wrap="none" anchor="ctr"/>
          <a:lstStyle/>
          <a:p>
            <a:pPr algn="ctr"/>
            <a:r>
              <a:rPr lang="en-US" sz="1800">
                <a:effectLst/>
              </a:rPr>
              <a:t>Extensive mature </a:t>
            </a:r>
          </a:p>
          <a:p>
            <a:pPr algn="ctr"/>
            <a:r>
              <a:rPr lang="en-US" sz="1800">
                <a:effectLst/>
              </a:rPr>
              <a:t>cohorts (70-80 yrs)</a:t>
            </a:r>
          </a:p>
        </p:txBody>
      </p:sp>
      <p:sp>
        <p:nvSpPr>
          <p:cNvPr id="634893" name="Rectangle 13"/>
          <p:cNvSpPr>
            <a:spLocks noChangeArrowheads="1"/>
          </p:cNvSpPr>
          <p:nvPr/>
        </p:nvSpPr>
        <p:spPr bwMode="auto">
          <a:xfrm>
            <a:off x="3676650" y="4975225"/>
            <a:ext cx="1981200" cy="457200"/>
          </a:xfrm>
          <a:prstGeom prst="rect">
            <a:avLst/>
          </a:prstGeom>
          <a:noFill/>
          <a:ln w="3175">
            <a:solidFill>
              <a:schemeClr val="tx1"/>
            </a:solidFill>
            <a:miter lim="800000"/>
            <a:headEnd/>
            <a:tailEnd/>
          </a:ln>
          <a:effectLst/>
        </p:spPr>
        <p:txBody>
          <a:bodyPr wrap="none" anchor="ctr"/>
          <a:lstStyle/>
          <a:p>
            <a:pPr algn="ctr"/>
            <a:r>
              <a:rPr lang="en-US" sz="1800">
                <a:effectLst/>
              </a:rPr>
              <a:t>Salvage logging</a:t>
            </a:r>
          </a:p>
        </p:txBody>
      </p:sp>
      <p:sp>
        <p:nvSpPr>
          <p:cNvPr id="634894" name="Line 14"/>
          <p:cNvSpPr>
            <a:spLocks noChangeShapeType="1"/>
          </p:cNvSpPr>
          <p:nvPr/>
        </p:nvSpPr>
        <p:spPr bwMode="auto">
          <a:xfrm>
            <a:off x="3240088" y="2105025"/>
            <a:ext cx="0" cy="2076450"/>
          </a:xfrm>
          <a:prstGeom prst="line">
            <a:avLst/>
          </a:prstGeom>
          <a:noFill/>
          <a:ln w="38100">
            <a:solidFill>
              <a:schemeClr val="tx1"/>
            </a:solidFill>
            <a:round/>
            <a:headEnd/>
            <a:tailEnd type="triangle" w="med" len="med"/>
          </a:ln>
          <a:effectLst/>
        </p:spPr>
        <p:txBody>
          <a:bodyPr/>
          <a:lstStyle/>
          <a:p>
            <a:endParaRPr lang="en-US"/>
          </a:p>
        </p:txBody>
      </p:sp>
      <p:sp>
        <p:nvSpPr>
          <p:cNvPr id="634895" name="Line 15"/>
          <p:cNvSpPr>
            <a:spLocks noChangeShapeType="1"/>
          </p:cNvSpPr>
          <p:nvPr/>
        </p:nvSpPr>
        <p:spPr bwMode="auto">
          <a:xfrm>
            <a:off x="7470775" y="1998663"/>
            <a:ext cx="0" cy="381000"/>
          </a:xfrm>
          <a:prstGeom prst="line">
            <a:avLst/>
          </a:prstGeom>
          <a:noFill/>
          <a:ln w="38100">
            <a:solidFill>
              <a:schemeClr val="tx1"/>
            </a:solidFill>
            <a:round/>
            <a:headEnd/>
            <a:tailEnd type="triangle" w="med" len="med"/>
          </a:ln>
          <a:effectLst/>
        </p:spPr>
        <p:txBody>
          <a:bodyPr/>
          <a:lstStyle/>
          <a:p>
            <a:endParaRPr lang="en-US"/>
          </a:p>
        </p:txBody>
      </p:sp>
      <p:sp>
        <p:nvSpPr>
          <p:cNvPr id="634896" name="Line 16"/>
          <p:cNvSpPr>
            <a:spLocks noChangeShapeType="1"/>
          </p:cNvSpPr>
          <p:nvPr/>
        </p:nvSpPr>
        <p:spPr bwMode="auto">
          <a:xfrm>
            <a:off x="7470775" y="3141663"/>
            <a:ext cx="0" cy="1049337"/>
          </a:xfrm>
          <a:prstGeom prst="line">
            <a:avLst/>
          </a:prstGeom>
          <a:noFill/>
          <a:ln w="38100">
            <a:solidFill>
              <a:schemeClr val="tx1"/>
            </a:solidFill>
            <a:round/>
            <a:headEnd/>
            <a:tailEnd type="triangle" w="med" len="med"/>
          </a:ln>
          <a:effectLst/>
        </p:spPr>
        <p:txBody>
          <a:bodyPr/>
          <a:lstStyle/>
          <a:p>
            <a:endParaRPr lang="en-US"/>
          </a:p>
        </p:txBody>
      </p:sp>
      <p:sp>
        <p:nvSpPr>
          <p:cNvPr id="634897" name="Line 17"/>
          <p:cNvSpPr>
            <a:spLocks noChangeShapeType="1"/>
          </p:cNvSpPr>
          <p:nvPr/>
        </p:nvSpPr>
        <p:spPr bwMode="auto">
          <a:xfrm>
            <a:off x="2846388" y="2127250"/>
            <a:ext cx="0" cy="3421063"/>
          </a:xfrm>
          <a:prstGeom prst="line">
            <a:avLst/>
          </a:prstGeom>
          <a:noFill/>
          <a:ln w="9525">
            <a:solidFill>
              <a:schemeClr val="tx1"/>
            </a:solidFill>
            <a:prstDash val="dashDot"/>
            <a:round/>
            <a:headEnd/>
            <a:tailEnd type="triangle" w="med" len="med"/>
          </a:ln>
          <a:effectLst/>
        </p:spPr>
        <p:txBody>
          <a:bodyPr/>
          <a:lstStyle/>
          <a:p>
            <a:endParaRPr lang="en-US"/>
          </a:p>
        </p:txBody>
      </p:sp>
      <p:sp>
        <p:nvSpPr>
          <p:cNvPr id="634898" name="Line 18"/>
          <p:cNvSpPr>
            <a:spLocks noChangeShapeType="1"/>
          </p:cNvSpPr>
          <p:nvPr/>
        </p:nvSpPr>
        <p:spPr bwMode="auto">
          <a:xfrm>
            <a:off x="6088063" y="2774950"/>
            <a:ext cx="323850" cy="0"/>
          </a:xfrm>
          <a:prstGeom prst="line">
            <a:avLst/>
          </a:prstGeom>
          <a:noFill/>
          <a:ln w="38100">
            <a:solidFill>
              <a:schemeClr val="tx1"/>
            </a:solidFill>
            <a:round/>
            <a:headEnd/>
            <a:tailEnd/>
          </a:ln>
          <a:effectLst/>
        </p:spPr>
        <p:txBody>
          <a:bodyPr/>
          <a:lstStyle/>
          <a:p>
            <a:endParaRPr lang="en-US"/>
          </a:p>
        </p:txBody>
      </p:sp>
      <p:sp>
        <p:nvSpPr>
          <p:cNvPr id="634899" name="Line 19"/>
          <p:cNvSpPr>
            <a:spLocks noChangeShapeType="1"/>
          </p:cNvSpPr>
          <p:nvPr/>
        </p:nvSpPr>
        <p:spPr bwMode="auto">
          <a:xfrm>
            <a:off x="6230938" y="2774950"/>
            <a:ext cx="0" cy="587375"/>
          </a:xfrm>
          <a:prstGeom prst="line">
            <a:avLst/>
          </a:prstGeom>
          <a:noFill/>
          <a:ln w="38100">
            <a:solidFill>
              <a:schemeClr val="tx1"/>
            </a:solidFill>
            <a:round/>
            <a:headEnd/>
            <a:tailEnd type="triangle" w="med" len="med"/>
          </a:ln>
          <a:effectLst/>
        </p:spPr>
        <p:txBody>
          <a:bodyPr/>
          <a:lstStyle/>
          <a:p>
            <a:endParaRPr lang="en-US"/>
          </a:p>
        </p:txBody>
      </p:sp>
      <p:sp>
        <p:nvSpPr>
          <p:cNvPr id="634900" name="Line 20"/>
          <p:cNvSpPr>
            <a:spLocks noChangeShapeType="1"/>
          </p:cNvSpPr>
          <p:nvPr/>
        </p:nvSpPr>
        <p:spPr bwMode="auto">
          <a:xfrm>
            <a:off x="3495675" y="2090738"/>
            <a:ext cx="0" cy="1258887"/>
          </a:xfrm>
          <a:prstGeom prst="line">
            <a:avLst/>
          </a:prstGeom>
          <a:noFill/>
          <a:ln w="38100">
            <a:solidFill>
              <a:schemeClr val="tx1"/>
            </a:solidFill>
            <a:round/>
            <a:headEnd/>
            <a:tailEnd type="triangle" w="med" len="med"/>
          </a:ln>
          <a:effectLst/>
        </p:spPr>
        <p:txBody>
          <a:bodyPr/>
          <a:lstStyle/>
          <a:p>
            <a:endParaRPr lang="en-US"/>
          </a:p>
        </p:txBody>
      </p:sp>
      <p:sp>
        <p:nvSpPr>
          <p:cNvPr id="634901" name="Line 21"/>
          <p:cNvSpPr>
            <a:spLocks noChangeShapeType="1"/>
          </p:cNvSpPr>
          <p:nvPr/>
        </p:nvSpPr>
        <p:spPr bwMode="auto">
          <a:xfrm>
            <a:off x="3249613" y="4767263"/>
            <a:ext cx="0" cy="773112"/>
          </a:xfrm>
          <a:prstGeom prst="line">
            <a:avLst/>
          </a:prstGeom>
          <a:noFill/>
          <a:ln w="38100">
            <a:solidFill>
              <a:schemeClr val="tx1"/>
            </a:solidFill>
            <a:round/>
            <a:headEnd/>
            <a:tailEnd type="triangle" w="med" len="med"/>
          </a:ln>
          <a:effectLst/>
        </p:spPr>
        <p:txBody>
          <a:bodyPr/>
          <a:lstStyle/>
          <a:p>
            <a:endParaRPr lang="en-US"/>
          </a:p>
        </p:txBody>
      </p:sp>
      <p:sp>
        <p:nvSpPr>
          <p:cNvPr id="634902" name="Line 22"/>
          <p:cNvSpPr>
            <a:spLocks noChangeShapeType="1"/>
          </p:cNvSpPr>
          <p:nvPr/>
        </p:nvSpPr>
        <p:spPr bwMode="auto">
          <a:xfrm flipH="1">
            <a:off x="5076825" y="4483100"/>
            <a:ext cx="361950" cy="0"/>
          </a:xfrm>
          <a:prstGeom prst="line">
            <a:avLst/>
          </a:prstGeom>
          <a:noFill/>
          <a:ln w="38100">
            <a:solidFill>
              <a:schemeClr val="tx1"/>
            </a:solidFill>
            <a:round/>
            <a:headEnd/>
            <a:tailEnd type="triangle" w="med" len="med"/>
          </a:ln>
          <a:effectLst/>
        </p:spPr>
        <p:txBody>
          <a:bodyPr/>
          <a:lstStyle/>
          <a:p>
            <a:endParaRPr lang="en-US"/>
          </a:p>
        </p:txBody>
      </p:sp>
      <p:sp>
        <p:nvSpPr>
          <p:cNvPr id="634903" name="Line 23"/>
          <p:cNvSpPr>
            <a:spLocks noChangeShapeType="1"/>
          </p:cNvSpPr>
          <p:nvPr/>
        </p:nvSpPr>
        <p:spPr bwMode="auto">
          <a:xfrm>
            <a:off x="4033838" y="4767263"/>
            <a:ext cx="0" cy="204787"/>
          </a:xfrm>
          <a:prstGeom prst="line">
            <a:avLst/>
          </a:prstGeom>
          <a:noFill/>
          <a:ln w="38100">
            <a:solidFill>
              <a:schemeClr val="tx1"/>
            </a:solidFill>
            <a:round/>
            <a:headEnd/>
            <a:tailEnd type="triangle" w="med" len="med"/>
          </a:ln>
          <a:effectLst/>
        </p:spPr>
        <p:txBody>
          <a:bodyPr/>
          <a:lstStyle/>
          <a:p>
            <a:endParaRPr lang="en-US"/>
          </a:p>
        </p:txBody>
      </p:sp>
      <p:sp>
        <p:nvSpPr>
          <p:cNvPr id="634904" name="Line 24"/>
          <p:cNvSpPr>
            <a:spLocks noChangeShapeType="1"/>
          </p:cNvSpPr>
          <p:nvPr/>
        </p:nvSpPr>
        <p:spPr bwMode="auto">
          <a:xfrm flipH="1">
            <a:off x="5862638" y="3994150"/>
            <a:ext cx="12700" cy="192088"/>
          </a:xfrm>
          <a:prstGeom prst="line">
            <a:avLst/>
          </a:prstGeom>
          <a:noFill/>
          <a:ln w="38100">
            <a:solidFill>
              <a:schemeClr val="tx1"/>
            </a:solidFill>
            <a:round/>
            <a:headEnd/>
            <a:tailEnd type="triangle" w="med" len="med"/>
          </a:ln>
          <a:effectLst/>
        </p:spPr>
        <p:txBody>
          <a:bodyPr/>
          <a:lstStyle/>
          <a:p>
            <a:endParaRPr lang="en-US"/>
          </a:p>
        </p:txBody>
      </p:sp>
      <p:sp>
        <p:nvSpPr>
          <p:cNvPr id="634905" name="Text Box 25"/>
          <p:cNvSpPr txBox="1">
            <a:spLocks noChangeArrowheads="1"/>
          </p:cNvSpPr>
          <p:nvPr/>
        </p:nvSpPr>
        <p:spPr bwMode="auto">
          <a:xfrm>
            <a:off x="152400" y="6491288"/>
            <a:ext cx="2470150" cy="366712"/>
          </a:xfrm>
          <a:prstGeom prst="rect">
            <a:avLst/>
          </a:prstGeom>
          <a:noFill/>
          <a:ln w="9525">
            <a:noFill/>
            <a:miter lim="800000"/>
            <a:headEnd/>
            <a:tailEnd/>
          </a:ln>
          <a:effectLst/>
        </p:spPr>
        <p:txBody>
          <a:bodyPr wrap="none">
            <a:spAutoFit/>
          </a:bodyPr>
          <a:lstStyle/>
          <a:p>
            <a:r>
              <a:rPr lang="en-US" sz="1800" dirty="0">
                <a:solidFill>
                  <a:schemeClr val="bg2"/>
                </a:solidFill>
                <a:effectLst/>
              </a:rPr>
              <a:t>McKenzie et al. (2009)</a:t>
            </a:r>
          </a:p>
        </p:txBody>
      </p:sp>
      <p:sp>
        <p:nvSpPr>
          <p:cNvPr id="3" name="TextBox 2"/>
          <p:cNvSpPr txBox="1"/>
          <p:nvPr/>
        </p:nvSpPr>
        <p:spPr>
          <a:xfrm>
            <a:off x="228600" y="3043535"/>
            <a:ext cx="2362200" cy="461665"/>
          </a:xfrm>
          <a:prstGeom prst="rect">
            <a:avLst/>
          </a:prstGeom>
          <a:noFill/>
        </p:spPr>
        <p:txBody>
          <a:bodyPr wrap="square" rtlCol="0">
            <a:spAutoFit/>
          </a:bodyPr>
          <a:lstStyle/>
          <a:p>
            <a:r>
              <a:rPr lang="en-US" sz="2400" b="1" i="1" dirty="0" err="1"/>
              <a:t>Lodgepole</a:t>
            </a:r>
            <a:r>
              <a:rPr lang="en-US" sz="2400" b="1" i="1" dirty="0"/>
              <a:t> pine</a:t>
            </a:r>
          </a:p>
        </p:txBody>
      </p:sp>
      <p:pic>
        <p:nvPicPr>
          <p:cNvPr id="28" name="Picture 27"/>
          <p:cNvPicPr>
            <a:picLocks noChangeAspect="1"/>
          </p:cNvPicPr>
          <p:nvPr/>
        </p:nvPicPr>
        <p:blipFill>
          <a:blip r:embed="rId3"/>
          <a:stretch>
            <a:fillRect/>
          </a:stretch>
        </p:blipFill>
        <p:spPr>
          <a:xfrm>
            <a:off x="152400" y="3581400"/>
            <a:ext cx="2362200" cy="28194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0" y="304800"/>
            <a:ext cx="9144000" cy="1143000"/>
          </a:xfrm>
        </p:spPr>
        <p:txBody>
          <a:bodyPr>
            <a:normAutofit/>
          </a:bodyPr>
          <a:lstStyle/>
          <a:p>
            <a:r>
              <a:rPr lang="en-US" sz="4000" b="1" dirty="0">
                <a:latin typeface="Arial"/>
                <a:cs typeface="Arial"/>
              </a:rPr>
              <a:t>In summary — What to expect</a:t>
            </a:r>
            <a:endParaRPr lang="en-US" sz="4000" b="1" dirty="0">
              <a:latin typeface="Arial" panose="020B0604020202020204" pitchFamily="34" charset="0"/>
              <a:cs typeface="Arial" panose="020B0604020202020204" pitchFamily="34" charset="0"/>
            </a:endParaRPr>
          </a:p>
        </p:txBody>
      </p:sp>
      <p:sp>
        <p:nvSpPr>
          <p:cNvPr id="244739" name="Rectangle 3"/>
          <p:cNvSpPr>
            <a:spLocks noGrp="1" noChangeArrowheads="1"/>
          </p:cNvSpPr>
          <p:nvPr>
            <p:ph type="body" idx="1"/>
          </p:nvPr>
        </p:nvSpPr>
        <p:spPr>
          <a:xfrm>
            <a:off x="457200" y="1447800"/>
            <a:ext cx="8229600" cy="5257800"/>
          </a:xfrm>
        </p:spPr>
        <p:txBody>
          <a:bodyPr>
            <a:normAutofit fontScale="92500" lnSpcReduction="20000"/>
          </a:bodyPr>
          <a:lstStyle/>
          <a:p>
            <a:pPr>
              <a:spcAft>
                <a:spcPts val="1800"/>
              </a:spcAft>
            </a:pPr>
            <a:r>
              <a:rPr lang="en-US" sz="3500" u="sng" dirty="0">
                <a:latin typeface="Arial" panose="020B0604020202020204" pitchFamily="34" charset="0"/>
                <a:cs typeface="Arial" panose="020B0604020202020204" pitchFamily="34" charset="0"/>
              </a:rPr>
              <a:t>High certainty</a:t>
            </a:r>
            <a:r>
              <a:rPr lang="en-US" sz="3500" dirty="0">
                <a:latin typeface="Arial" panose="020B0604020202020204" pitchFamily="34" charset="0"/>
                <a:cs typeface="Arial" panose="020B0604020202020204" pitchFamily="34" charset="0"/>
              </a:rPr>
              <a:t>:  Higher temperature, more wildfire, less snowpack, less water in summer</a:t>
            </a:r>
          </a:p>
          <a:p>
            <a:pPr>
              <a:spcAft>
                <a:spcPts val="1800"/>
              </a:spcAft>
            </a:pPr>
            <a:r>
              <a:rPr lang="en-US" sz="3500" u="sng" dirty="0">
                <a:latin typeface="Arial" panose="020B0604020202020204" pitchFamily="34" charset="0"/>
                <a:cs typeface="Arial" panose="020B0604020202020204" pitchFamily="34" charset="0"/>
              </a:rPr>
              <a:t>Less certainty</a:t>
            </a:r>
            <a:r>
              <a:rPr lang="en-US" sz="3500" dirty="0">
                <a:latin typeface="Arial" panose="020B0604020202020204" pitchFamily="34" charset="0"/>
                <a:cs typeface="Arial" panose="020B0604020202020204" pitchFamily="34" charset="0"/>
              </a:rPr>
              <a:t>:  </a:t>
            </a:r>
            <a:r>
              <a:rPr lang="en-US" sz="3500" dirty="0" smtClean="0">
                <a:latin typeface="Arial" panose="020B0604020202020204" pitchFamily="34" charset="0"/>
                <a:cs typeface="Arial" panose="020B0604020202020204" pitchFamily="34" charset="0"/>
              </a:rPr>
              <a:t>Precipitation</a:t>
            </a:r>
            <a:endParaRPr lang="en-US" sz="3500" dirty="0">
              <a:latin typeface="Arial" panose="020B0604020202020204" pitchFamily="34" charset="0"/>
              <a:cs typeface="Arial" panose="020B0604020202020204" pitchFamily="34" charset="0"/>
            </a:endParaRPr>
          </a:p>
          <a:p>
            <a:pPr>
              <a:spcAft>
                <a:spcPts val="1800"/>
              </a:spcAft>
            </a:pPr>
            <a:r>
              <a:rPr lang="en-US" sz="3500" u="sng" dirty="0">
                <a:latin typeface="Arial" panose="020B0604020202020204" pitchFamily="34" charset="0"/>
                <a:cs typeface="Arial" panose="020B0604020202020204" pitchFamily="34" charset="0"/>
              </a:rPr>
              <a:t>Extreme events </a:t>
            </a:r>
            <a:r>
              <a:rPr lang="en-US" sz="3500" dirty="0">
                <a:latin typeface="Arial" panose="020B0604020202020204" pitchFamily="34" charset="0"/>
                <a:cs typeface="Arial" panose="020B0604020202020204" pitchFamily="34" charset="0"/>
              </a:rPr>
              <a:t>(drought, wildfire, insects) will have the biggest effects on ecosystems.</a:t>
            </a:r>
          </a:p>
          <a:p>
            <a:pPr>
              <a:spcAft>
                <a:spcPts val="1800"/>
              </a:spcAft>
            </a:pPr>
            <a:r>
              <a:rPr lang="en-US" sz="3500" dirty="0">
                <a:latin typeface="Arial" panose="020B0604020202020204" pitchFamily="34" charset="0"/>
                <a:cs typeface="Arial" panose="020B0604020202020204" pitchFamily="34" charset="0"/>
              </a:rPr>
              <a:t>Things may change quickly after 2050.</a:t>
            </a:r>
          </a:p>
          <a:p>
            <a:pPr>
              <a:spcAft>
                <a:spcPts val="1800"/>
              </a:spcAft>
            </a:pPr>
            <a:r>
              <a:rPr lang="en-US" sz="3500" dirty="0">
                <a:latin typeface="Arial" panose="020B0604020202020204" pitchFamily="34" charset="0"/>
                <a:cs typeface="Arial" panose="020B0604020202020204" pitchFamily="34" charset="0"/>
              </a:rPr>
              <a:t>There will be </a:t>
            </a:r>
            <a:r>
              <a:rPr lang="en-US" sz="3500" u="sng" dirty="0">
                <a:latin typeface="Arial" panose="020B0604020202020204" pitchFamily="34" charset="0"/>
                <a:cs typeface="Arial" panose="020B0604020202020204" pitchFamily="34" charset="0"/>
              </a:rPr>
              <a:t>surprises</a:t>
            </a:r>
            <a:r>
              <a:rPr lang="en-US" sz="3500" dirty="0">
                <a:latin typeface="Arial" panose="020B0604020202020204" pitchFamily="34" charset="0"/>
                <a:cs typeface="Arial" panose="020B0604020202020204" pitchFamily="34" charset="0"/>
              </a:rPr>
              <a:t>.</a:t>
            </a:r>
          </a:p>
          <a:p>
            <a:pPr marL="0" indent="0">
              <a:spcAft>
                <a:spcPts val="1800"/>
              </a:spcAft>
              <a:buNone/>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766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7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47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47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47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47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1524000"/>
            <a:ext cx="8229600" cy="1143000"/>
          </a:xfrm>
        </p:spPr>
        <p:txBody>
          <a:bodyPr>
            <a:normAutofit fontScale="90000"/>
          </a:bodyPr>
          <a:lstStyle/>
          <a:p>
            <a:pPr eaLnBrk="1" hangingPunct="1">
              <a:spcAft>
                <a:spcPts val="0"/>
              </a:spcAft>
            </a:pPr>
            <a:r>
              <a:rPr lang="en-US" altLang="en-US" sz="4400" dirty="0" smtClean="0">
                <a:solidFill>
                  <a:schemeClr val="bg2">
                    <a:lumMod val="25000"/>
                  </a:schemeClr>
                </a:solidFill>
                <a:latin typeface="Arial" panose="020B0604020202020204" pitchFamily="34" charset="0"/>
                <a:cs typeface="Arial" panose="020B0604020202020204" pitchFamily="34" charset="0"/>
              </a:rPr>
              <a:t>Thank you</a:t>
            </a:r>
            <a:br>
              <a:rPr lang="en-US" altLang="en-US" sz="4400" dirty="0" smtClean="0">
                <a:solidFill>
                  <a:schemeClr val="bg2">
                    <a:lumMod val="25000"/>
                  </a:schemeClr>
                </a:solidFill>
                <a:latin typeface="Arial" panose="020B0604020202020204" pitchFamily="34" charset="0"/>
                <a:cs typeface="Arial" panose="020B0604020202020204" pitchFamily="34" charset="0"/>
              </a:rPr>
            </a:br>
            <a:r>
              <a:rPr lang="en-US" altLang="en-US" sz="4400" dirty="0" smtClean="0">
                <a:solidFill>
                  <a:schemeClr val="bg2">
                    <a:lumMod val="25000"/>
                  </a:schemeClr>
                </a:solidFill>
                <a:latin typeface="Arial" panose="020B0604020202020204" pitchFamily="34" charset="0"/>
                <a:cs typeface="Arial" panose="020B0604020202020204" pitchFamily="34" charset="0"/>
              </a:rPr>
              <a:t/>
            </a:r>
            <a:br>
              <a:rPr lang="en-US" altLang="en-US" sz="4400" dirty="0" smtClean="0">
                <a:solidFill>
                  <a:schemeClr val="bg2">
                    <a:lumMod val="25000"/>
                  </a:schemeClr>
                </a:solidFill>
                <a:latin typeface="Arial" panose="020B0604020202020204" pitchFamily="34" charset="0"/>
                <a:cs typeface="Arial" panose="020B0604020202020204" pitchFamily="34" charset="0"/>
              </a:rPr>
            </a:br>
            <a:r>
              <a:rPr lang="en-US" altLang="en-US" sz="4400" dirty="0" smtClean="0">
                <a:solidFill>
                  <a:srgbClr val="002060"/>
                </a:solidFill>
                <a:latin typeface="Arial" panose="020B0604020202020204" pitchFamily="34" charset="0"/>
                <a:cs typeface="Arial" panose="020B0604020202020204" pitchFamily="34" charset="0"/>
              </a:rPr>
              <a:t>For more information:</a:t>
            </a:r>
            <a:br>
              <a:rPr lang="en-US" altLang="en-US" sz="4400" dirty="0" smtClean="0">
                <a:solidFill>
                  <a:srgbClr val="002060"/>
                </a:solidFill>
                <a:latin typeface="Arial" panose="020B0604020202020204" pitchFamily="34" charset="0"/>
                <a:cs typeface="Arial" panose="020B0604020202020204" pitchFamily="34" charset="0"/>
              </a:rPr>
            </a:br>
            <a:r>
              <a:rPr lang="en-US" altLang="en-US" sz="4400" dirty="0" smtClean="0">
                <a:solidFill>
                  <a:srgbClr val="002060"/>
                </a:solidFill>
                <a:latin typeface="Arial" panose="020B0604020202020204" pitchFamily="34" charset="0"/>
                <a:cs typeface="Arial" panose="020B0604020202020204" pitchFamily="34" charset="0"/>
              </a:rPr>
              <a:t>jhalo@uw.edu; wild@uw.edu</a:t>
            </a:r>
            <a:r>
              <a:rPr lang="en-US" altLang="en-US" sz="4400" dirty="0" smtClean="0">
                <a:solidFill>
                  <a:schemeClr val="bg2">
                    <a:lumMod val="25000"/>
                  </a:schemeClr>
                </a:solidFill>
                <a:latin typeface="Arial" panose="020B0604020202020204" pitchFamily="34" charset="0"/>
                <a:cs typeface="Arial" panose="020B0604020202020204" pitchFamily="34" charset="0"/>
              </a:rPr>
              <a:t/>
            </a:r>
            <a:br>
              <a:rPr lang="en-US" altLang="en-US" sz="4400" dirty="0" smtClean="0">
                <a:solidFill>
                  <a:schemeClr val="bg2">
                    <a:lumMod val="25000"/>
                  </a:schemeClr>
                </a:solidFill>
                <a:latin typeface="Arial" panose="020B0604020202020204" pitchFamily="34" charset="0"/>
                <a:cs typeface="Arial" panose="020B0604020202020204" pitchFamily="34" charset="0"/>
              </a:rPr>
            </a:br>
            <a:r>
              <a:rPr lang="en-US" altLang="en-US" sz="4400" dirty="0" smtClean="0">
                <a:solidFill>
                  <a:srgbClr val="003366"/>
                </a:solidFill>
                <a:latin typeface="Arial" panose="020B0604020202020204" pitchFamily="34" charset="0"/>
                <a:cs typeface="Arial" panose="020B0604020202020204" pitchFamily="34" charset="0"/>
              </a:rPr>
              <a:t>www.adaptationpartners.org</a:t>
            </a:r>
          </a:p>
        </p:txBody>
      </p:sp>
      <p:pic>
        <p:nvPicPr>
          <p:cNvPr id="68611" name="Picture 8"/>
          <p:cNvPicPr>
            <a:picLocks noGrp="1" noChangeAspect="1" noChangeArrowheads="1"/>
          </p:cNvPicPr>
          <p:nvPr>
            <p:ph sz="half" idx="2"/>
          </p:nvPr>
        </p:nvPicPr>
        <p:blipFill>
          <a:blip r:embed="rId3" cstate="print">
            <a:extLst>
              <a:ext uri="{28A0092B-C50C-407E-A947-70E740481C1C}">
                <a14:useLocalDpi xmlns:a14="http://schemas.microsoft.com/office/drawing/2010/main"/>
              </a:ext>
            </a:extLst>
          </a:blip>
          <a:srcRect/>
          <a:stretch>
            <a:fillRect/>
          </a:stretch>
        </p:blipFill>
        <p:spPr>
          <a:xfrm>
            <a:off x="2895600" y="4114800"/>
            <a:ext cx="3352800" cy="2508331"/>
          </a:xfrm>
          <a:noFill/>
        </p:spPr>
      </p:pic>
    </p:spTree>
    <p:extLst>
      <p:ext uri="{BB962C8B-B14F-4D97-AF65-F5344CB8AC3E}">
        <p14:creationId xmlns:p14="http://schemas.microsoft.com/office/powerpoint/2010/main" val="911552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4114800" cy="4525963"/>
          </a:xfrm>
        </p:spPr>
        <p:txBody>
          <a:bodyPr>
            <a:normAutofit/>
          </a:bodyPr>
          <a:lstStyle/>
          <a:p>
            <a:pPr marL="0" indent="0">
              <a:buNone/>
            </a:pPr>
            <a:r>
              <a:rPr lang="en-US" dirty="0"/>
              <a:t>Several fires in 2015 occurred in west-side conifer forests, including a rare fire event in coastal temperate rainforest on the Olympic Peninsula. </a:t>
            </a:r>
          </a:p>
          <a:p>
            <a:pPr marL="0" indent="0">
              <a:buNone/>
            </a:pPr>
            <a:endParaRPr lang="en-US" dirty="0"/>
          </a:p>
        </p:txBody>
      </p:sp>
      <p:pic>
        <p:nvPicPr>
          <p:cNvPr id="4" name="Picture 3"/>
          <p:cNvPicPr>
            <a:picLocks noChangeAspect="1"/>
          </p:cNvPicPr>
          <p:nvPr/>
        </p:nvPicPr>
        <p:blipFill>
          <a:blip r:embed="rId3"/>
          <a:stretch>
            <a:fillRect/>
          </a:stretch>
        </p:blipFill>
        <p:spPr>
          <a:xfrm>
            <a:off x="4567143" y="381000"/>
            <a:ext cx="4143183" cy="2895600"/>
          </a:xfrm>
          <a:prstGeom prst="rect">
            <a:avLst/>
          </a:prstGeom>
        </p:spPr>
      </p:pic>
      <p:pic>
        <p:nvPicPr>
          <p:cNvPr id="7" name="Picture 6"/>
          <p:cNvPicPr>
            <a:picLocks noChangeAspect="1"/>
          </p:cNvPicPr>
          <p:nvPr/>
        </p:nvPicPr>
        <p:blipFill>
          <a:blip r:embed="rId4"/>
          <a:stretch>
            <a:fillRect/>
          </a:stretch>
        </p:blipFill>
        <p:spPr>
          <a:xfrm>
            <a:off x="4567143" y="3597218"/>
            <a:ext cx="4143183" cy="2932723"/>
          </a:xfrm>
          <a:prstGeom prst="rect">
            <a:avLst/>
          </a:prstGeom>
        </p:spPr>
      </p:pic>
    </p:spTree>
    <p:extLst>
      <p:ext uri="{BB962C8B-B14F-4D97-AF65-F5344CB8AC3E}">
        <p14:creationId xmlns:p14="http://schemas.microsoft.com/office/powerpoint/2010/main" val="1843102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normAutofit/>
          </a:bodyPr>
          <a:lstStyle/>
          <a:p>
            <a:r>
              <a:rPr lang="en-US" b="1" dirty="0">
                <a:latin typeface="Arial" panose="020B0604020202020204" pitchFamily="34" charset="0"/>
                <a:cs typeface="Arial" panose="020B0604020202020204" pitchFamily="34" charset="0"/>
              </a:rPr>
              <a:t>Carbon dioxide is increasing</a:t>
            </a:r>
          </a:p>
        </p:txBody>
      </p:sp>
      <p:sp>
        <p:nvSpPr>
          <p:cNvPr id="417795" name="Rectangle 3"/>
          <p:cNvSpPr>
            <a:spLocks noGrp="1" noChangeArrowheads="1"/>
          </p:cNvSpPr>
          <p:nvPr>
            <p:ph type="body" sz="half" idx="1"/>
          </p:nvPr>
        </p:nvSpPr>
        <p:spPr>
          <a:xfrm>
            <a:off x="139424" y="2438400"/>
            <a:ext cx="3060975" cy="2209800"/>
          </a:xfrm>
        </p:spPr>
        <p:txBody>
          <a:bodyPr>
            <a:noAutofit/>
          </a:bodyPr>
          <a:lstStyle/>
          <a:p>
            <a:pPr marL="0" indent="0">
              <a:buNone/>
            </a:pPr>
            <a:r>
              <a:rPr lang="en-US" sz="2800" dirty="0">
                <a:latin typeface="Arial" panose="020B0604020202020204" pitchFamily="34" charset="0"/>
                <a:cs typeface="Arial" panose="020B0604020202020204" pitchFamily="34" charset="0"/>
              </a:rPr>
              <a:t>Atmospheric CO</a:t>
            </a:r>
            <a:r>
              <a:rPr lang="en-US" sz="2800" baseline="-25000" dirty="0">
                <a:latin typeface="Arial" panose="020B0604020202020204" pitchFamily="34" charset="0"/>
                <a:cs typeface="Arial" panose="020B0604020202020204" pitchFamily="34" charset="0"/>
              </a:rPr>
              <a:t>2</a:t>
            </a:r>
            <a:r>
              <a:rPr lang="en-US" sz="2800" dirty="0">
                <a:latin typeface="Arial" panose="020B0604020202020204" pitchFamily="34" charset="0"/>
                <a:cs typeface="Arial" panose="020B0604020202020204" pitchFamily="34" charset="0"/>
              </a:rPr>
              <a:t> is now </a:t>
            </a:r>
            <a:r>
              <a:rPr lang="en-US" sz="2800" b="1" dirty="0">
                <a:latin typeface="Arial" panose="020B0604020202020204" pitchFamily="34" charset="0"/>
                <a:cs typeface="Arial" panose="020B0604020202020204" pitchFamily="34" charset="0"/>
              </a:rPr>
              <a:t>409 ppm</a:t>
            </a:r>
            <a:r>
              <a:rPr lang="en-US" sz="2800" dirty="0">
                <a:latin typeface="Arial" panose="020B0604020202020204" pitchFamily="34" charset="0"/>
                <a:cs typeface="Arial" panose="020B0604020202020204" pitchFamily="34" charset="0"/>
              </a:rPr>
              <a:t>.</a:t>
            </a:r>
          </a:p>
          <a:p>
            <a:pPr marL="0" indent="0">
              <a:buNone/>
            </a:pPr>
            <a:endParaRPr lang="en-US" sz="2800" dirty="0">
              <a:latin typeface="Arial" panose="020B0604020202020204" pitchFamily="34" charset="0"/>
              <a:cs typeface="Arial" panose="020B0604020202020204" pitchFamily="34" charset="0"/>
            </a:endParaRPr>
          </a:p>
          <a:p>
            <a:pPr marL="0" indent="0">
              <a:buNone/>
            </a:pPr>
            <a:r>
              <a:rPr lang="en-US" sz="2800" dirty="0">
                <a:latin typeface="Arial" panose="020B0604020202020204" pitchFamily="34" charset="0"/>
                <a:cs typeface="Arial" panose="020B0604020202020204" pitchFamily="34" charset="0"/>
              </a:rPr>
              <a:t>It was </a:t>
            </a:r>
            <a:r>
              <a:rPr lang="en-US" sz="2800" b="1" dirty="0">
                <a:latin typeface="Arial" panose="020B0604020202020204" pitchFamily="34" charset="0"/>
                <a:cs typeface="Arial" panose="020B0604020202020204" pitchFamily="34" charset="0"/>
              </a:rPr>
              <a:t>260 ppm </a:t>
            </a:r>
            <a:r>
              <a:rPr lang="en-US" sz="2800" dirty="0">
                <a:latin typeface="Arial" panose="020B0604020202020204" pitchFamily="34" charset="0"/>
                <a:cs typeface="Arial" panose="020B0604020202020204" pitchFamily="34" charset="0"/>
              </a:rPr>
              <a:t>in 1850.</a:t>
            </a:r>
          </a:p>
        </p:txBody>
      </p:sp>
      <p:sp>
        <p:nvSpPr>
          <p:cNvPr id="417799" name="Text Box 7"/>
          <p:cNvSpPr txBox="1">
            <a:spLocks noChangeArrowheads="1"/>
          </p:cNvSpPr>
          <p:nvPr/>
        </p:nvSpPr>
        <p:spPr bwMode="auto">
          <a:xfrm>
            <a:off x="3429000" y="6314155"/>
            <a:ext cx="5715000" cy="338554"/>
          </a:xfrm>
          <a:prstGeom prst="rect">
            <a:avLst/>
          </a:prstGeom>
          <a:noFill/>
          <a:ln w="9525">
            <a:noFill/>
            <a:miter lim="800000"/>
            <a:headEnd/>
            <a:tailEnd/>
          </a:ln>
          <a:effectLst/>
        </p:spPr>
        <p:txBody>
          <a:bodyPr wrap="square">
            <a:prstTxWarp prst="textNoShape">
              <a:avLst/>
            </a:prstTxWarp>
            <a:spAutoFit/>
          </a:bodyPr>
          <a:lstStyle/>
          <a:p>
            <a:pPr fontAlgn="auto">
              <a:spcBef>
                <a:spcPts val="0"/>
              </a:spcBef>
              <a:spcAft>
                <a:spcPts val="0"/>
              </a:spcAft>
            </a:pPr>
            <a:r>
              <a:rPr lang="en-US" sz="1600" dirty="0">
                <a:solidFill>
                  <a:prstClr val="black"/>
                </a:solidFill>
                <a:latin typeface="Arial" panose="020B0604020202020204" pitchFamily="34" charset="0"/>
                <a:cs typeface="Arial" panose="020B0604020202020204" pitchFamily="34" charset="0"/>
              </a:rPr>
              <a:t>Source:  https://</a:t>
            </a:r>
            <a:r>
              <a:rPr lang="en-US" sz="1600" dirty="0" err="1">
                <a:solidFill>
                  <a:prstClr val="black"/>
                </a:solidFill>
                <a:latin typeface="Arial" panose="020B0604020202020204" pitchFamily="34" charset="0"/>
                <a:cs typeface="Arial" panose="020B0604020202020204" pitchFamily="34" charset="0"/>
              </a:rPr>
              <a:t>www.esrl.noaa.gov</a:t>
            </a:r>
            <a:r>
              <a:rPr lang="en-US" sz="1600" dirty="0">
                <a:solidFill>
                  <a:prstClr val="black"/>
                </a:solidFill>
                <a:latin typeface="Arial" panose="020B0604020202020204" pitchFamily="34" charset="0"/>
                <a:cs typeface="Arial" panose="020B0604020202020204" pitchFamily="34" charset="0"/>
              </a:rPr>
              <a:t>/</a:t>
            </a:r>
            <a:r>
              <a:rPr lang="en-US" sz="1600" dirty="0" err="1">
                <a:solidFill>
                  <a:prstClr val="black"/>
                </a:solidFill>
                <a:latin typeface="Arial" panose="020B0604020202020204" pitchFamily="34" charset="0"/>
                <a:cs typeface="Arial" panose="020B0604020202020204" pitchFamily="34" charset="0"/>
              </a:rPr>
              <a:t>gmd</a:t>
            </a:r>
            <a:r>
              <a:rPr lang="en-US" sz="1600" dirty="0">
                <a:solidFill>
                  <a:prstClr val="black"/>
                </a:solidFill>
                <a:latin typeface="Arial" panose="020B0604020202020204" pitchFamily="34" charset="0"/>
                <a:cs typeface="Arial" panose="020B0604020202020204" pitchFamily="34" charset="0"/>
              </a:rPr>
              <a:t>/</a:t>
            </a:r>
            <a:r>
              <a:rPr lang="en-US" sz="1600" dirty="0" err="1">
                <a:solidFill>
                  <a:prstClr val="black"/>
                </a:solidFill>
                <a:latin typeface="Arial" panose="020B0604020202020204" pitchFamily="34" charset="0"/>
                <a:cs typeface="Arial" panose="020B0604020202020204" pitchFamily="34" charset="0"/>
              </a:rPr>
              <a:t>ccgg</a:t>
            </a:r>
            <a:r>
              <a:rPr lang="en-US" sz="1600" dirty="0">
                <a:solidFill>
                  <a:prstClr val="black"/>
                </a:solidFill>
                <a:latin typeface="Arial" panose="020B0604020202020204" pitchFamily="34" charset="0"/>
                <a:cs typeface="Arial" panose="020B0604020202020204" pitchFamily="34" charset="0"/>
              </a:rPr>
              <a:t>/trends/</a:t>
            </a:r>
            <a:r>
              <a:rPr lang="en-US" sz="1600" dirty="0" err="1">
                <a:solidFill>
                  <a:prstClr val="black"/>
                </a:solidFill>
                <a:latin typeface="Arial" panose="020B0604020202020204" pitchFamily="34" charset="0"/>
                <a:cs typeface="Arial" panose="020B0604020202020204" pitchFamily="34" charset="0"/>
              </a:rPr>
              <a:t>full.html</a:t>
            </a:r>
            <a:endParaRPr lang="en-US" sz="1600" dirty="0">
              <a:solidFill>
                <a:prstClr val="black"/>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 xmlns:a16="http://schemas.microsoft.com/office/drawing/2014/main" id="{CB103CC1-0C2C-3A4C-8656-C072DF15A059}"/>
              </a:ext>
            </a:extLst>
          </p:cNvPr>
          <p:cNvPicPr>
            <a:picLocks noChangeAspect="1"/>
          </p:cNvPicPr>
          <p:nvPr/>
        </p:nvPicPr>
        <p:blipFill>
          <a:blip r:embed="rId3"/>
          <a:stretch>
            <a:fillRect/>
          </a:stretch>
        </p:blipFill>
        <p:spPr>
          <a:xfrm>
            <a:off x="3352800" y="1905000"/>
            <a:ext cx="5553555" cy="4349750"/>
          </a:xfrm>
          <a:prstGeom prst="rect">
            <a:avLst/>
          </a:prstGeom>
        </p:spPr>
      </p:pic>
    </p:spTree>
    <p:extLst>
      <p:ext uri="{BB962C8B-B14F-4D97-AF65-F5344CB8AC3E}">
        <p14:creationId xmlns:p14="http://schemas.microsoft.com/office/powerpoint/2010/main" val="283245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7795">
                                            <p:txEl>
                                              <p:pRg st="0" end="0"/>
                                            </p:txEl>
                                          </p:spTgt>
                                        </p:tgtEl>
                                        <p:attrNameLst>
                                          <p:attrName>style.visibility</p:attrName>
                                        </p:attrNameLst>
                                      </p:cBhvr>
                                      <p:to>
                                        <p:strVal val="visible"/>
                                      </p:to>
                                    </p:set>
                                    <p:animEffect transition="in" filter="fade">
                                      <p:cBhvr>
                                        <p:cTn id="7" dur="500"/>
                                        <p:tgtEl>
                                          <p:spTgt spid="417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7795">
                                            <p:txEl>
                                              <p:pRg st="2" end="2"/>
                                            </p:txEl>
                                          </p:spTgt>
                                        </p:tgtEl>
                                        <p:attrNameLst>
                                          <p:attrName>style.visibility</p:attrName>
                                        </p:attrNameLst>
                                      </p:cBhvr>
                                      <p:to>
                                        <p:strVal val="visible"/>
                                      </p:to>
                                    </p:set>
                                    <p:animEffect transition="in" filter="fade">
                                      <p:cBhvr>
                                        <p:cTn id="12" dur="500"/>
                                        <p:tgtEl>
                                          <p:spTgt spid="417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prstTxWarp prst="textNoShape">
              <a:avLst/>
            </a:prstTxWarp>
          </a:bodyPr>
          <a:lstStyle/>
          <a:p>
            <a:pPr algn="ctr" defTabSz="914400">
              <a:spcBef>
                <a:spcPct val="30000"/>
              </a:spcBef>
            </a:pPr>
            <a:endParaRPr lang="en-US" sz="1200">
              <a:solidFill>
                <a:prstClr val="black"/>
              </a:solidFill>
              <a:latin typeface="Arial" pitchFamily="-105" charset="0"/>
              <a:ea typeface="+mn-ea"/>
              <a:cs typeface="+mn-cs"/>
            </a:endParaRPr>
          </a:p>
        </p:txBody>
      </p:sp>
      <p:sp>
        <p:nvSpPr>
          <p:cNvPr id="15363" name="Text Box 3"/>
          <p:cNvSpPr txBox="1">
            <a:spLocks noChangeArrowheads="1"/>
          </p:cNvSpPr>
          <p:nvPr/>
        </p:nvSpPr>
        <p:spPr bwMode="auto">
          <a:xfrm>
            <a:off x="0" y="161925"/>
            <a:ext cx="9194800" cy="904875"/>
          </a:xfrm>
          <a:prstGeom prst="rect">
            <a:avLst/>
          </a:prstGeom>
          <a:noFill/>
          <a:ln w="9525">
            <a:noFill/>
            <a:miter lim="800000"/>
            <a:headEnd/>
            <a:tailEnd/>
          </a:ln>
        </p:spPr>
        <p:txBody>
          <a:bodyPr anchor="ctr">
            <a:prstTxWarp prst="textNoShape">
              <a:avLst/>
            </a:prstTxWarp>
            <a:spAutoFit/>
          </a:bodyPr>
          <a:lstStyle/>
          <a:p>
            <a:pPr algn="ctr" defTabSz="914400">
              <a:lnSpc>
                <a:spcPct val="110000"/>
              </a:lnSpc>
              <a:spcBef>
                <a:spcPct val="50000"/>
              </a:spcBef>
            </a:pPr>
            <a:r>
              <a:rPr lang="en-US" sz="2400">
                <a:solidFill>
                  <a:prstClr val="white"/>
                </a:solidFill>
                <a:latin typeface="Century Gothic" pitchFamily="-105" charset="0"/>
                <a:ea typeface="+mn-ea"/>
                <a:cs typeface="+mn-cs"/>
              </a:rPr>
              <a:t>Greenhouse gases (water vapor, CO</a:t>
            </a:r>
            <a:r>
              <a:rPr lang="en-US" sz="2400" baseline="-25000">
                <a:solidFill>
                  <a:prstClr val="white"/>
                </a:solidFill>
                <a:latin typeface="Century Gothic" pitchFamily="-105" charset="0"/>
                <a:ea typeface="+mn-ea"/>
                <a:cs typeface="+mn-cs"/>
              </a:rPr>
              <a:t>2</a:t>
            </a:r>
            <a:r>
              <a:rPr lang="en-US" sz="2400">
                <a:solidFill>
                  <a:prstClr val="white"/>
                </a:solidFill>
                <a:latin typeface="Century Gothic" pitchFamily="-105" charset="0"/>
                <a:ea typeface="+mn-ea"/>
                <a:cs typeface="+mn-cs"/>
              </a:rPr>
              <a:t>, CH</a:t>
            </a:r>
            <a:r>
              <a:rPr lang="en-US" sz="2400" baseline="-25000">
                <a:solidFill>
                  <a:prstClr val="white"/>
                </a:solidFill>
                <a:latin typeface="Century Gothic" pitchFamily="-105" charset="0"/>
                <a:ea typeface="+mn-ea"/>
                <a:cs typeface="+mn-cs"/>
              </a:rPr>
              <a:t>4</a:t>
            </a:r>
            <a:r>
              <a:rPr lang="en-US" sz="2400">
                <a:solidFill>
                  <a:prstClr val="white"/>
                </a:solidFill>
                <a:latin typeface="Century Gothic" pitchFamily="-105" charset="0"/>
                <a:ea typeface="+mn-ea"/>
                <a:cs typeface="+mn-cs"/>
              </a:rPr>
              <a:t>, N</a:t>
            </a:r>
            <a:r>
              <a:rPr lang="en-US" sz="2400" baseline="-25000">
                <a:solidFill>
                  <a:prstClr val="white"/>
                </a:solidFill>
                <a:latin typeface="Century Gothic" pitchFamily="-105" charset="0"/>
                <a:ea typeface="+mn-ea"/>
                <a:cs typeface="+mn-cs"/>
              </a:rPr>
              <a:t>2</a:t>
            </a:r>
            <a:r>
              <a:rPr lang="en-US" sz="2400">
                <a:solidFill>
                  <a:prstClr val="white"/>
                </a:solidFill>
                <a:latin typeface="Century Gothic" pitchFamily="-105" charset="0"/>
                <a:ea typeface="+mn-ea"/>
                <a:cs typeface="+mn-cs"/>
              </a:rPr>
              <a:t>O) play a critical role in determining global temperature </a:t>
            </a:r>
          </a:p>
        </p:txBody>
      </p:sp>
      <p:pic>
        <p:nvPicPr>
          <p:cNvPr id="15364" name="Picture 2" descr="http://www.ecy.wa.gov/climatechange/images/greenhouse_effect2.jpg"/>
          <p:cNvPicPr>
            <a:picLocks noChangeAspect="1" noChangeArrowheads="1"/>
          </p:cNvPicPr>
          <p:nvPr/>
        </p:nvPicPr>
        <p:blipFill>
          <a:blip r:embed="rId3" cstate="print"/>
          <a:srcRect/>
          <a:stretch>
            <a:fillRect/>
          </a:stretch>
        </p:blipFill>
        <p:spPr bwMode="auto">
          <a:xfrm>
            <a:off x="1600200" y="1295400"/>
            <a:ext cx="6248400" cy="4219575"/>
          </a:xfrm>
          <a:prstGeom prst="rect">
            <a:avLst/>
          </a:prstGeom>
          <a:noFill/>
          <a:ln w="9525">
            <a:solidFill>
              <a:srgbClr val="A0C6FF"/>
            </a:solidFill>
            <a:miter lim="800000"/>
            <a:headEnd/>
            <a:tailEnd/>
          </a:ln>
        </p:spPr>
      </p:pic>
      <p:sp>
        <p:nvSpPr>
          <p:cNvPr id="8" name="Rectangle 7"/>
          <p:cNvSpPr/>
          <p:nvPr/>
        </p:nvSpPr>
        <p:spPr>
          <a:xfrm>
            <a:off x="3505200" y="1371600"/>
            <a:ext cx="3886200" cy="8382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spcBef>
                <a:spcPct val="30000"/>
              </a:spcBef>
              <a:defRPr/>
            </a:pPr>
            <a:endParaRPr lang="en-US" sz="1200">
              <a:solidFill>
                <a:prstClr val="white"/>
              </a:solidFill>
            </a:endParaRPr>
          </a:p>
        </p:txBody>
      </p:sp>
      <p:sp>
        <p:nvSpPr>
          <p:cNvPr id="15366" name="Rectangle 5"/>
          <p:cNvSpPr>
            <a:spLocks noChangeArrowheads="1"/>
          </p:cNvSpPr>
          <p:nvPr/>
        </p:nvSpPr>
        <p:spPr bwMode="auto">
          <a:xfrm>
            <a:off x="0" y="5791200"/>
            <a:ext cx="9194800" cy="830263"/>
          </a:xfrm>
          <a:prstGeom prst="rect">
            <a:avLst/>
          </a:prstGeom>
          <a:noFill/>
          <a:ln w="9525">
            <a:noFill/>
            <a:miter lim="800000"/>
            <a:headEnd/>
            <a:tailEnd/>
          </a:ln>
        </p:spPr>
        <p:txBody>
          <a:bodyPr>
            <a:prstTxWarp prst="textNoShape">
              <a:avLst/>
            </a:prstTxWarp>
            <a:spAutoFit/>
          </a:bodyPr>
          <a:lstStyle/>
          <a:p>
            <a:pPr algn="ctr" defTabSz="914400">
              <a:spcBef>
                <a:spcPct val="20000"/>
              </a:spcBef>
              <a:buClr>
                <a:srgbClr val="4F81BD"/>
              </a:buClr>
              <a:buSzPct val="65000"/>
              <a:buFont typeface="Wingdings" pitchFamily="-105" charset="2"/>
              <a:buNone/>
            </a:pPr>
            <a:r>
              <a:rPr lang="en-US" sz="2400" i="1">
                <a:solidFill>
                  <a:srgbClr val="FFC000"/>
                </a:solidFill>
                <a:latin typeface="Century Gothic" pitchFamily="-105" charset="0"/>
                <a:ea typeface="Times New Roman" pitchFamily="-105" charset="0"/>
                <a:cs typeface="Times New Roman" pitchFamily="-105" charset="0"/>
              </a:rPr>
              <a:t>Rapid increases in greenhouse gases are </a:t>
            </a:r>
            <a:br>
              <a:rPr lang="en-US" sz="2400" i="1">
                <a:solidFill>
                  <a:srgbClr val="FFC000"/>
                </a:solidFill>
                <a:latin typeface="Century Gothic" pitchFamily="-105" charset="0"/>
                <a:ea typeface="Times New Roman" pitchFamily="-105" charset="0"/>
                <a:cs typeface="Times New Roman" pitchFamily="-105" charset="0"/>
              </a:rPr>
            </a:br>
            <a:r>
              <a:rPr lang="en-US" sz="2400" i="1">
                <a:solidFill>
                  <a:srgbClr val="FFC000"/>
                </a:solidFill>
                <a:latin typeface="Century Gothic" pitchFamily="-105" charset="0"/>
                <a:ea typeface="Times New Roman" pitchFamily="-105" charset="0"/>
                <a:cs typeface="Times New Roman" pitchFamily="-105" charset="0"/>
              </a:rPr>
              <a:t>changing this natural balance</a:t>
            </a:r>
          </a:p>
        </p:txBody>
      </p:sp>
    </p:spTree>
    <p:extLst>
      <p:ext uri="{BB962C8B-B14F-4D97-AF65-F5344CB8AC3E}">
        <p14:creationId xmlns:p14="http://schemas.microsoft.com/office/powerpoint/2010/main" val="415226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00" y="4724400"/>
            <a:ext cx="6019800" cy="868363"/>
          </a:xfrm>
        </p:spPr>
        <p:txBody>
          <a:bodyPr/>
          <a:lstStyle/>
          <a:p>
            <a:pPr eaLnBrk="1" hangingPunct="1"/>
            <a:r>
              <a:rPr lang="en-US" dirty="0" smtClean="0"/>
              <a:t>2.3 </a:t>
            </a:r>
            <a:r>
              <a:rPr lang="en-US" dirty="0"/>
              <a:t>Watts</a:t>
            </a:r>
          </a:p>
        </p:txBody>
      </p:sp>
      <p:pic>
        <p:nvPicPr>
          <p:cNvPr id="8195" name="Picture 4"/>
          <p:cNvPicPr>
            <a:picLocks noChangeAspect="1" noChangeArrowheads="1"/>
          </p:cNvPicPr>
          <p:nvPr/>
        </p:nvPicPr>
        <p:blipFill>
          <a:blip r:embed="rId3" cstate="print"/>
          <a:srcRect/>
          <a:stretch>
            <a:fillRect/>
          </a:stretch>
        </p:blipFill>
        <p:spPr bwMode="auto">
          <a:xfrm>
            <a:off x="3581400" y="1219200"/>
            <a:ext cx="1895475" cy="3276600"/>
          </a:xfrm>
          <a:prstGeom prst="rect">
            <a:avLst/>
          </a:prstGeom>
          <a:noFill/>
          <a:ln w="9525">
            <a:noFill/>
            <a:miter lim="800000"/>
            <a:headEnd/>
            <a:tailEnd/>
          </a:ln>
        </p:spPr>
      </p:pic>
      <p:sp>
        <p:nvSpPr>
          <p:cNvPr id="2" name="TextBox 1"/>
          <p:cNvSpPr txBox="1"/>
          <p:nvPr/>
        </p:nvSpPr>
        <p:spPr>
          <a:xfrm>
            <a:off x="5715000" y="2195780"/>
            <a:ext cx="3048000" cy="1323439"/>
          </a:xfrm>
          <a:prstGeom prst="rect">
            <a:avLst/>
          </a:prstGeom>
          <a:noFill/>
        </p:spPr>
        <p:txBody>
          <a:bodyPr wrap="square" rtlCol="0">
            <a:spAutoFit/>
          </a:bodyPr>
          <a:lstStyle/>
          <a:p>
            <a:pPr algn="ctr"/>
            <a:r>
              <a:rPr lang="en-US" sz="4000" b="1" dirty="0">
                <a:solidFill>
                  <a:srgbClr val="C00000"/>
                </a:solidFill>
              </a:rPr>
              <a:t>Radiative forcing</a:t>
            </a:r>
          </a:p>
        </p:txBody>
      </p:sp>
    </p:spTree>
    <p:extLst>
      <p:ext uri="{BB962C8B-B14F-4D97-AF65-F5344CB8AC3E}">
        <p14:creationId xmlns:p14="http://schemas.microsoft.com/office/powerpoint/2010/main" val="298085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40188</TotalTime>
  <Words>2776</Words>
  <Application>Microsoft Office PowerPoint</Application>
  <PresentationFormat>On-screen Show (4:3)</PresentationFormat>
  <Paragraphs>383</Paragraphs>
  <Slides>59</Slides>
  <Notes>38</Notes>
  <HiddenSlides>0</HiddenSlides>
  <MMClips>1</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71" baseType="lpstr">
      <vt:lpstr>ＭＳ Ｐゴシック</vt:lpstr>
      <vt:lpstr>Arial</vt:lpstr>
      <vt:lpstr>Arial Black</vt:lpstr>
      <vt:lpstr>Calibri</vt:lpstr>
      <vt:lpstr>Century Gothic</vt:lpstr>
      <vt:lpstr>Lucida Blackletter</vt:lpstr>
      <vt:lpstr>Symbol</vt:lpstr>
      <vt:lpstr>Tahoma</vt:lpstr>
      <vt:lpstr>Times New Roman</vt:lpstr>
      <vt:lpstr>Wingdings</vt:lpstr>
      <vt:lpstr>Office Theme</vt:lpstr>
      <vt:lpstr>Chart</vt:lpstr>
      <vt:lpstr> Climate Change: What is the current understanding and what to expect</vt:lpstr>
      <vt:lpstr>Some recent statistics:</vt:lpstr>
      <vt:lpstr>Some recent statistics:</vt:lpstr>
      <vt:lpstr>Some recent statistics:</vt:lpstr>
      <vt:lpstr>Some recent statistics:</vt:lpstr>
      <vt:lpstr>PowerPoint Presentation</vt:lpstr>
      <vt:lpstr>Carbon dioxide is increasing</vt:lpstr>
      <vt:lpstr>PowerPoint Presentation</vt:lpstr>
      <vt:lpstr>2.3 Watts</vt:lpstr>
      <vt:lpstr>PowerPoint Presentation</vt:lpstr>
      <vt:lpstr>PowerPoint Presentation</vt:lpstr>
      <vt:lpstr>PowerPoint Presentation</vt:lpstr>
      <vt:lpstr>Global temperature trend</vt:lpstr>
      <vt:lpstr>Temperature trends by station</vt:lpstr>
      <vt:lpstr>Projected temperature in Pacific Northwest</vt:lpstr>
      <vt:lpstr>What about precipitation?</vt:lpstr>
      <vt:lpstr>What will future climate feel like?</vt:lpstr>
      <vt:lpstr>What will future climate feel like?</vt:lpstr>
      <vt:lpstr>This is what we know…</vt:lpstr>
      <vt:lpstr>Climate controls  ecosystem processes</vt:lpstr>
      <vt:lpstr>Climate controls  ecosystem processes</vt:lpstr>
      <vt:lpstr>Climate controls  ecosystem processes</vt:lpstr>
      <vt:lpstr>PowerPoint Presentation</vt:lpstr>
      <vt:lpstr>PowerPoint Presentation</vt:lpstr>
      <vt:lpstr>Snowpack is decreasing</vt:lpstr>
      <vt:lpstr>Snowpack is decreasing</vt:lpstr>
      <vt:lpstr>Watershed types will shift</vt:lpstr>
      <vt:lpstr>Streamflow will change</vt:lpstr>
      <vt:lpstr>Streamflow will change</vt:lpstr>
      <vt:lpstr>PowerPoint Presentation</vt:lpstr>
      <vt:lpstr>PowerPoint Presentation</vt:lpstr>
      <vt:lpstr>PowerPoint Presentation</vt:lpstr>
      <vt:lpstr>PowerPoint Presentation</vt:lpstr>
      <vt:lpstr>Higher temperatures will stress salmon </vt:lpstr>
      <vt:lpstr>Extreme weather + increased disturbance: Our primary challenge</vt:lpstr>
      <vt:lpstr>Extremes matter</vt:lpstr>
      <vt:lpstr>PowerPoint Presentation</vt:lpstr>
      <vt:lpstr>PowerPoint Presentation</vt:lpstr>
      <vt:lpstr>PowerPoint Presentation</vt:lpstr>
      <vt:lpstr>2018: a very dry summer</vt:lpstr>
      <vt:lpstr>Droughts were formerly more common</vt:lpstr>
      <vt:lpstr>PowerPoint Presentation</vt:lpstr>
      <vt:lpstr>PowerPoint Presentation</vt:lpstr>
      <vt:lpstr>Trees killed by mountain pine beetles (Okanogan-Wenatchee NF)</vt:lpstr>
      <vt:lpstr>How will climate change    affect wildfire?</vt:lpstr>
      <vt:lpstr>How will climate change    affect wildfire?</vt:lpstr>
      <vt:lpstr>How will climate change    affect wildfire?</vt:lpstr>
      <vt:lpstr>PowerPoint Presentation</vt:lpstr>
      <vt:lpstr>Climatic change and regional wildfires</vt:lpstr>
      <vt:lpstr>More fires = more smoke</vt:lpstr>
      <vt:lpstr>Wildfires are colliding</vt:lpstr>
      <vt:lpstr>Wildfires are colliding</vt:lpstr>
      <vt:lpstr>Disturbances will interact</vt:lpstr>
      <vt:lpstr>Interacting disturbances</vt:lpstr>
      <vt:lpstr>Wildfire area burned, 2050</vt:lpstr>
      <vt:lpstr>Wildfire area burned, 2050</vt:lpstr>
      <vt:lpstr>PowerPoint Presentation</vt:lpstr>
      <vt:lpstr>In summary — What to expect</vt:lpstr>
      <vt:lpstr>Thank you  For more information: jhalo@uw.edu; wild@uw.edu www.adaptationpartners.org</vt:lpstr>
    </vt:vector>
  </TitlesOfParts>
  <Company>Forest Service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Forests and Future: A View from Treeline</dc:title>
  <dc:creator>peterson</dc:creator>
  <cp:lastModifiedBy>Halofsky, Jessica</cp:lastModifiedBy>
  <cp:revision>270</cp:revision>
  <dcterms:created xsi:type="dcterms:W3CDTF">2015-10-19T16:14:32Z</dcterms:created>
  <dcterms:modified xsi:type="dcterms:W3CDTF">2019-11-13T19:17:14Z</dcterms:modified>
</cp:coreProperties>
</file>